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7" r:id="rId9"/>
    <p:sldId id="264" r:id="rId10"/>
    <p:sldId id="268" r:id="rId11"/>
    <p:sldId id="265" r:id="rId12"/>
    <p:sldId id="266" r:id="rId13"/>
    <p:sldId id="269" r:id="rId14"/>
    <p:sldId id="271" r:id="rId15"/>
    <p:sldId id="272" r:id="rId16"/>
    <p:sldId id="282" r:id="rId17"/>
    <p:sldId id="273" r:id="rId18"/>
    <p:sldId id="274" r:id="rId19"/>
    <p:sldId id="278" r:id="rId20"/>
    <p:sldId id="279" r:id="rId21"/>
    <p:sldId id="280" r:id="rId22"/>
    <p:sldId id="281" r:id="rId23"/>
    <p:sldId id="283" r:id="rId24"/>
    <p:sldId id="285" r:id="rId25"/>
    <p:sldId id="286" r:id="rId26"/>
    <p:sldId id="276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0"/>
    <p:restoredTop sz="94658"/>
  </p:normalViewPr>
  <p:slideViewPr>
    <p:cSldViewPr snapToGrid="0">
      <p:cViewPr>
        <p:scale>
          <a:sx n="113" d="100"/>
          <a:sy n="113" d="100"/>
        </p:scale>
        <p:origin x="92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FC9A1-F000-4D7D-AF53-F0C3ECA89ECE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F26C3E-CF71-4ADC-AABD-95566F5CA832}">
      <dgm:prSet/>
      <dgm:spPr/>
      <dgm:t>
        <a:bodyPr/>
        <a:lstStyle/>
        <a:p>
          <a:r>
            <a:rPr lang="en-US"/>
            <a:t>117 participants</a:t>
          </a:r>
        </a:p>
      </dgm:t>
    </dgm:pt>
    <dgm:pt modelId="{9E10E1DF-C188-4F2E-8E20-FF869BB00661}" type="parTrans" cxnId="{62300839-F868-4282-929C-02EB4B15F987}">
      <dgm:prSet/>
      <dgm:spPr/>
      <dgm:t>
        <a:bodyPr/>
        <a:lstStyle/>
        <a:p>
          <a:endParaRPr lang="en-US"/>
        </a:p>
      </dgm:t>
    </dgm:pt>
    <dgm:pt modelId="{C3CD5E4C-005E-4AF2-9749-39C974F79591}" type="sibTrans" cxnId="{62300839-F868-4282-929C-02EB4B15F987}">
      <dgm:prSet/>
      <dgm:spPr/>
      <dgm:t>
        <a:bodyPr/>
        <a:lstStyle/>
        <a:p>
          <a:endParaRPr lang="en-US"/>
        </a:p>
      </dgm:t>
    </dgm:pt>
    <dgm:pt modelId="{9547DBCF-F689-4727-80B9-DB4538F7F8D5}">
      <dgm:prSet/>
      <dgm:spPr/>
      <dgm:t>
        <a:bodyPr/>
        <a:lstStyle/>
        <a:p>
          <a:endParaRPr lang="en-US" dirty="0"/>
        </a:p>
      </dgm:t>
    </dgm:pt>
    <dgm:pt modelId="{45E1E981-6D0E-4FD9-90CF-D33E0C6EAD40}" type="parTrans" cxnId="{0CE720C5-9999-465A-BEC1-CABA60E101EC}">
      <dgm:prSet/>
      <dgm:spPr/>
      <dgm:t>
        <a:bodyPr/>
        <a:lstStyle/>
        <a:p>
          <a:endParaRPr lang="en-US"/>
        </a:p>
      </dgm:t>
    </dgm:pt>
    <dgm:pt modelId="{6AD6D02A-52F1-482D-A272-6F0B81351498}" type="sibTrans" cxnId="{0CE720C5-9999-465A-BEC1-CABA60E101EC}">
      <dgm:prSet/>
      <dgm:spPr/>
      <dgm:t>
        <a:bodyPr/>
        <a:lstStyle/>
        <a:p>
          <a:endParaRPr lang="en-US"/>
        </a:p>
      </dgm:t>
    </dgm:pt>
    <dgm:pt modelId="{C87A739C-8E5B-4A99-97F9-466BFCF0C51E}">
      <dgm:prSet/>
      <dgm:spPr/>
      <dgm:t>
        <a:bodyPr/>
        <a:lstStyle/>
        <a:p>
          <a:r>
            <a:rPr lang="en-US"/>
            <a:t>Predictor variables</a:t>
          </a:r>
        </a:p>
      </dgm:t>
    </dgm:pt>
    <dgm:pt modelId="{D8E4D214-367D-463D-BC4B-AC5F0AD42F04}" type="parTrans" cxnId="{98C12641-7195-4D9F-98E9-3B46D703F9CD}">
      <dgm:prSet/>
      <dgm:spPr/>
      <dgm:t>
        <a:bodyPr/>
        <a:lstStyle/>
        <a:p>
          <a:endParaRPr lang="en-US"/>
        </a:p>
      </dgm:t>
    </dgm:pt>
    <dgm:pt modelId="{4FCB7B9D-6478-4362-B9C3-1A238E02687B}" type="sibTrans" cxnId="{98C12641-7195-4D9F-98E9-3B46D703F9CD}">
      <dgm:prSet/>
      <dgm:spPr/>
      <dgm:t>
        <a:bodyPr/>
        <a:lstStyle/>
        <a:p>
          <a:endParaRPr lang="en-US"/>
        </a:p>
      </dgm:t>
    </dgm:pt>
    <dgm:pt modelId="{569BDEBD-A9CB-4369-959C-3E230EFB4F2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blood apolipoprotein B:A1 levels 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body mass index</a:t>
          </a:r>
        </a:p>
      </dgm:t>
    </dgm:pt>
    <dgm:pt modelId="{74A8D0DF-8116-4FCE-ABDC-422649D14287}" type="parTrans" cxnId="{D2135505-954B-40E6-BFD1-6AAC50454FC2}">
      <dgm:prSet/>
      <dgm:spPr/>
      <dgm:t>
        <a:bodyPr/>
        <a:lstStyle/>
        <a:p>
          <a:endParaRPr lang="en-US"/>
        </a:p>
      </dgm:t>
    </dgm:pt>
    <dgm:pt modelId="{43D0BE5A-7D99-417E-B3CD-8FC2B36C4B53}" type="sibTrans" cxnId="{D2135505-954B-40E6-BFD1-6AAC50454FC2}">
      <dgm:prSet/>
      <dgm:spPr/>
      <dgm:t>
        <a:bodyPr/>
        <a:lstStyle/>
        <a:p>
          <a:endParaRPr lang="en-US"/>
        </a:p>
      </dgm:t>
    </dgm:pt>
    <dgm:pt modelId="{FA93F942-B6D6-4C3C-A035-1880BD3F038F}">
      <dgm:prSet/>
      <dgm:spPr/>
      <dgm:t>
        <a:bodyPr/>
        <a:lstStyle/>
        <a:p>
          <a:r>
            <a:rPr lang="en-US" dirty="0"/>
            <a:t>Dependent variable</a:t>
          </a:r>
        </a:p>
      </dgm:t>
    </dgm:pt>
    <dgm:pt modelId="{4CB2FE8A-13A2-4B3F-9C3F-940F0A4920DC}" type="parTrans" cxnId="{FC51A6DD-6D8B-4435-9DC9-B0A4380D2F77}">
      <dgm:prSet/>
      <dgm:spPr/>
      <dgm:t>
        <a:bodyPr/>
        <a:lstStyle/>
        <a:p>
          <a:endParaRPr lang="en-US"/>
        </a:p>
      </dgm:t>
    </dgm:pt>
    <dgm:pt modelId="{9A9DC719-487D-4071-AE66-D8C00EB581D6}" type="sibTrans" cxnId="{FC51A6DD-6D8B-4435-9DC9-B0A4380D2F77}">
      <dgm:prSet/>
      <dgm:spPr/>
      <dgm:t>
        <a:bodyPr/>
        <a:lstStyle/>
        <a:p>
          <a:endParaRPr lang="en-US"/>
        </a:p>
      </dgm:t>
    </dgm:pt>
    <dgm:pt modelId="{DF406FF8-0707-4742-AE61-76192D08E0AD}">
      <dgm:prSet/>
      <dgm:spPr/>
      <dgm:t>
        <a:bodyPr/>
        <a:lstStyle/>
        <a:p>
          <a:r>
            <a:rPr lang="en-US" dirty="0"/>
            <a:t>VBM-ed T1-weighted MRI</a:t>
          </a:r>
        </a:p>
      </dgm:t>
    </dgm:pt>
    <dgm:pt modelId="{E95ABE45-0FE0-4886-858F-473AC2E93CDB}" type="parTrans" cxnId="{F3102EFE-8979-46C7-A775-CC2799D81C17}">
      <dgm:prSet/>
      <dgm:spPr/>
      <dgm:t>
        <a:bodyPr/>
        <a:lstStyle/>
        <a:p>
          <a:endParaRPr lang="en-US"/>
        </a:p>
      </dgm:t>
    </dgm:pt>
    <dgm:pt modelId="{910C3E31-02E7-4A8E-9D76-F66FCE7DD4C8}" type="sibTrans" cxnId="{F3102EFE-8979-46C7-A775-CC2799D81C17}">
      <dgm:prSet/>
      <dgm:spPr/>
      <dgm:t>
        <a:bodyPr/>
        <a:lstStyle/>
        <a:p>
          <a:endParaRPr lang="en-US"/>
        </a:p>
      </dgm:t>
    </dgm:pt>
    <dgm:pt modelId="{377131D2-3995-3C4D-AE50-EBE36687D017}" type="pres">
      <dgm:prSet presAssocID="{795FC9A1-F000-4D7D-AF53-F0C3ECA89ECE}" presName="Name0" presStyleCnt="0">
        <dgm:presLayoutVars>
          <dgm:dir/>
          <dgm:animLvl val="lvl"/>
          <dgm:resizeHandles val="exact"/>
        </dgm:presLayoutVars>
      </dgm:prSet>
      <dgm:spPr/>
    </dgm:pt>
    <dgm:pt modelId="{B88CE9DF-E1B4-F040-B85E-0F7750D83761}" type="pres">
      <dgm:prSet presAssocID="{3AF26C3E-CF71-4ADC-AABD-95566F5CA832}" presName="linNode" presStyleCnt="0"/>
      <dgm:spPr/>
    </dgm:pt>
    <dgm:pt modelId="{51A64C08-EE63-004A-B80B-E1787F0A54F8}" type="pres">
      <dgm:prSet presAssocID="{3AF26C3E-CF71-4ADC-AABD-95566F5CA832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720A29AB-8423-B645-89A2-1208BEE5CA42}" type="pres">
      <dgm:prSet presAssocID="{3AF26C3E-CF71-4ADC-AABD-95566F5CA832}" presName="descendantText" presStyleLbl="alignAccFollowNode1" presStyleIdx="0" presStyleCnt="3">
        <dgm:presLayoutVars>
          <dgm:bulletEnabled/>
        </dgm:presLayoutVars>
      </dgm:prSet>
      <dgm:spPr/>
    </dgm:pt>
    <dgm:pt modelId="{CDB6630E-AE70-954A-AFEE-9F51F0979DF2}" type="pres">
      <dgm:prSet presAssocID="{C3CD5E4C-005E-4AF2-9749-39C974F79591}" presName="sp" presStyleCnt="0"/>
      <dgm:spPr/>
    </dgm:pt>
    <dgm:pt modelId="{ADFFF997-78A6-114C-95A9-EFFE6277030D}" type="pres">
      <dgm:prSet presAssocID="{C87A739C-8E5B-4A99-97F9-466BFCF0C51E}" presName="linNode" presStyleCnt="0"/>
      <dgm:spPr/>
    </dgm:pt>
    <dgm:pt modelId="{F9536703-6FCD-9747-AA6F-02C21301D52A}" type="pres">
      <dgm:prSet presAssocID="{C87A739C-8E5B-4A99-97F9-466BFCF0C51E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43EF533B-17E0-BE45-9034-49F9E05359C9}" type="pres">
      <dgm:prSet presAssocID="{C87A739C-8E5B-4A99-97F9-466BFCF0C51E}" presName="descendantText" presStyleLbl="alignAccFollowNode1" presStyleIdx="1" presStyleCnt="3">
        <dgm:presLayoutVars>
          <dgm:bulletEnabled/>
        </dgm:presLayoutVars>
      </dgm:prSet>
      <dgm:spPr/>
    </dgm:pt>
    <dgm:pt modelId="{9C4DB979-1254-ED4E-8561-FF1AC5A626A5}" type="pres">
      <dgm:prSet presAssocID="{4FCB7B9D-6478-4362-B9C3-1A238E02687B}" presName="sp" presStyleCnt="0"/>
      <dgm:spPr/>
    </dgm:pt>
    <dgm:pt modelId="{721BD49F-4C51-6049-B7C7-D6EC31DFB281}" type="pres">
      <dgm:prSet presAssocID="{FA93F942-B6D6-4C3C-A035-1880BD3F038F}" presName="linNode" presStyleCnt="0"/>
      <dgm:spPr/>
    </dgm:pt>
    <dgm:pt modelId="{1D1BE499-0991-8341-B2EA-0BCD46EE4C97}" type="pres">
      <dgm:prSet presAssocID="{FA93F942-B6D6-4C3C-A035-1880BD3F038F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BEA775EF-F564-EE42-BCC6-17D61FFDF77E}" type="pres">
      <dgm:prSet presAssocID="{FA93F942-B6D6-4C3C-A035-1880BD3F038F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D2135505-954B-40E6-BFD1-6AAC50454FC2}" srcId="{C87A739C-8E5B-4A99-97F9-466BFCF0C51E}" destId="{569BDEBD-A9CB-4369-959C-3E230EFB4F21}" srcOrd="0" destOrd="0" parTransId="{74A8D0DF-8116-4FCE-ABDC-422649D14287}" sibTransId="{43D0BE5A-7D99-417E-B3CD-8FC2B36C4B53}"/>
    <dgm:cxn modelId="{1F4FC017-C7B7-4643-AE9A-3D08DD5B8867}" type="presOf" srcId="{DF406FF8-0707-4742-AE61-76192D08E0AD}" destId="{BEA775EF-F564-EE42-BCC6-17D61FFDF77E}" srcOrd="0" destOrd="0" presId="urn:microsoft.com/office/officeart/2016/7/layout/VerticalSolidActionList"/>
    <dgm:cxn modelId="{B9913E22-033F-D643-B80B-D008EA8C2050}" type="presOf" srcId="{FA93F942-B6D6-4C3C-A035-1880BD3F038F}" destId="{1D1BE499-0991-8341-B2EA-0BCD46EE4C97}" srcOrd="0" destOrd="0" presId="urn:microsoft.com/office/officeart/2016/7/layout/VerticalSolidActionList"/>
    <dgm:cxn modelId="{DF3FAB30-8505-1446-9BB0-98BBB17C3B1C}" type="presOf" srcId="{9547DBCF-F689-4727-80B9-DB4538F7F8D5}" destId="{720A29AB-8423-B645-89A2-1208BEE5CA42}" srcOrd="0" destOrd="0" presId="urn:microsoft.com/office/officeart/2016/7/layout/VerticalSolidActionList"/>
    <dgm:cxn modelId="{62300839-F868-4282-929C-02EB4B15F987}" srcId="{795FC9A1-F000-4D7D-AF53-F0C3ECA89ECE}" destId="{3AF26C3E-CF71-4ADC-AABD-95566F5CA832}" srcOrd="0" destOrd="0" parTransId="{9E10E1DF-C188-4F2E-8E20-FF869BB00661}" sibTransId="{C3CD5E4C-005E-4AF2-9749-39C974F79591}"/>
    <dgm:cxn modelId="{98C12641-7195-4D9F-98E9-3B46D703F9CD}" srcId="{795FC9A1-F000-4D7D-AF53-F0C3ECA89ECE}" destId="{C87A739C-8E5B-4A99-97F9-466BFCF0C51E}" srcOrd="1" destOrd="0" parTransId="{D8E4D214-367D-463D-BC4B-AC5F0AD42F04}" sibTransId="{4FCB7B9D-6478-4362-B9C3-1A238E02687B}"/>
    <dgm:cxn modelId="{51EEDF4A-8CF0-DD40-8D56-F124E54D8DB8}" type="presOf" srcId="{3AF26C3E-CF71-4ADC-AABD-95566F5CA832}" destId="{51A64C08-EE63-004A-B80B-E1787F0A54F8}" srcOrd="0" destOrd="0" presId="urn:microsoft.com/office/officeart/2016/7/layout/VerticalSolidActionList"/>
    <dgm:cxn modelId="{9506BE4E-0381-494B-BBC4-A2BAE8C7A149}" type="presOf" srcId="{C87A739C-8E5B-4A99-97F9-466BFCF0C51E}" destId="{F9536703-6FCD-9747-AA6F-02C21301D52A}" srcOrd="0" destOrd="0" presId="urn:microsoft.com/office/officeart/2016/7/layout/VerticalSolidActionList"/>
    <dgm:cxn modelId="{2F8B1996-8737-5742-89F7-3B24960C4019}" type="presOf" srcId="{795FC9A1-F000-4D7D-AF53-F0C3ECA89ECE}" destId="{377131D2-3995-3C4D-AE50-EBE36687D017}" srcOrd="0" destOrd="0" presId="urn:microsoft.com/office/officeart/2016/7/layout/VerticalSolidActionList"/>
    <dgm:cxn modelId="{EB2A69BF-D1D8-6947-BFA0-6C4C17957E16}" type="presOf" srcId="{569BDEBD-A9CB-4369-959C-3E230EFB4F21}" destId="{43EF533B-17E0-BE45-9034-49F9E05359C9}" srcOrd="0" destOrd="0" presId="urn:microsoft.com/office/officeart/2016/7/layout/VerticalSolidActionList"/>
    <dgm:cxn modelId="{0CE720C5-9999-465A-BEC1-CABA60E101EC}" srcId="{3AF26C3E-CF71-4ADC-AABD-95566F5CA832}" destId="{9547DBCF-F689-4727-80B9-DB4538F7F8D5}" srcOrd="0" destOrd="0" parTransId="{45E1E981-6D0E-4FD9-90CF-D33E0C6EAD40}" sibTransId="{6AD6D02A-52F1-482D-A272-6F0B81351498}"/>
    <dgm:cxn modelId="{FC51A6DD-6D8B-4435-9DC9-B0A4380D2F77}" srcId="{795FC9A1-F000-4D7D-AF53-F0C3ECA89ECE}" destId="{FA93F942-B6D6-4C3C-A035-1880BD3F038F}" srcOrd="2" destOrd="0" parTransId="{4CB2FE8A-13A2-4B3F-9C3F-940F0A4920DC}" sibTransId="{9A9DC719-487D-4071-AE66-D8C00EB581D6}"/>
    <dgm:cxn modelId="{F3102EFE-8979-46C7-A775-CC2799D81C17}" srcId="{FA93F942-B6D6-4C3C-A035-1880BD3F038F}" destId="{DF406FF8-0707-4742-AE61-76192D08E0AD}" srcOrd="0" destOrd="0" parTransId="{E95ABE45-0FE0-4886-858F-473AC2E93CDB}" sibTransId="{910C3E31-02E7-4A8E-9D76-F66FCE7DD4C8}"/>
    <dgm:cxn modelId="{39813028-CEFE-E54F-AB29-0BB740C2E10D}" type="presParOf" srcId="{377131D2-3995-3C4D-AE50-EBE36687D017}" destId="{B88CE9DF-E1B4-F040-B85E-0F7750D83761}" srcOrd="0" destOrd="0" presId="urn:microsoft.com/office/officeart/2016/7/layout/VerticalSolidActionList"/>
    <dgm:cxn modelId="{990D05D4-0E9F-954D-B6A6-D03EBDB3BC66}" type="presParOf" srcId="{B88CE9DF-E1B4-F040-B85E-0F7750D83761}" destId="{51A64C08-EE63-004A-B80B-E1787F0A54F8}" srcOrd="0" destOrd="0" presId="urn:microsoft.com/office/officeart/2016/7/layout/VerticalSolidActionList"/>
    <dgm:cxn modelId="{AA1616AC-4669-FC48-BCBC-F09DCE663AB7}" type="presParOf" srcId="{B88CE9DF-E1B4-F040-B85E-0F7750D83761}" destId="{720A29AB-8423-B645-89A2-1208BEE5CA42}" srcOrd="1" destOrd="0" presId="urn:microsoft.com/office/officeart/2016/7/layout/VerticalSolidActionList"/>
    <dgm:cxn modelId="{156CA51F-B9C6-B74D-89C8-B735E5923531}" type="presParOf" srcId="{377131D2-3995-3C4D-AE50-EBE36687D017}" destId="{CDB6630E-AE70-954A-AFEE-9F51F0979DF2}" srcOrd="1" destOrd="0" presId="urn:microsoft.com/office/officeart/2016/7/layout/VerticalSolidActionList"/>
    <dgm:cxn modelId="{E6A03DDD-221A-954C-9006-67F34DCDCE4A}" type="presParOf" srcId="{377131D2-3995-3C4D-AE50-EBE36687D017}" destId="{ADFFF997-78A6-114C-95A9-EFFE6277030D}" srcOrd="2" destOrd="0" presId="urn:microsoft.com/office/officeart/2016/7/layout/VerticalSolidActionList"/>
    <dgm:cxn modelId="{4991F4A4-8493-914B-931D-6F90B391A09B}" type="presParOf" srcId="{ADFFF997-78A6-114C-95A9-EFFE6277030D}" destId="{F9536703-6FCD-9747-AA6F-02C21301D52A}" srcOrd="0" destOrd="0" presId="urn:microsoft.com/office/officeart/2016/7/layout/VerticalSolidActionList"/>
    <dgm:cxn modelId="{A74DB6BF-1DDB-5D42-9110-DC726895F634}" type="presParOf" srcId="{ADFFF997-78A6-114C-95A9-EFFE6277030D}" destId="{43EF533B-17E0-BE45-9034-49F9E05359C9}" srcOrd="1" destOrd="0" presId="urn:microsoft.com/office/officeart/2016/7/layout/VerticalSolidActionList"/>
    <dgm:cxn modelId="{930CD27F-A995-D147-9DA9-47097BA1FB3F}" type="presParOf" srcId="{377131D2-3995-3C4D-AE50-EBE36687D017}" destId="{9C4DB979-1254-ED4E-8561-FF1AC5A626A5}" srcOrd="3" destOrd="0" presId="urn:microsoft.com/office/officeart/2016/7/layout/VerticalSolidActionList"/>
    <dgm:cxn modelId="{87843D7A-DC4F-6347-AA20-3D4D59F01999}" type="presParOf" srcId="{377131D2-3995-3C4D-AE50-EBE36687D017}" destId="{721BD49F-4C51-6049-B7C7-D6EC31DFB281}" srcOrd="4" destOrd="0" presId="urn:microsoft.com/office/officeart/2016/7/layout/VerticalSolidActionList"/>
    <dgm:cxn modelId="{AF03C08D-F0DD-8C4F-85FB-70CDBE31679D}" type="presParOf" srcId="{721BD49F-4C51-6049-B7C7-D6EC31DFB281}" destId="{1D1BE499-0991-8341-B2EA-0BCD46EE4C97}" srcOrd="0" destOrd="0" presId="urn:microsoft.com/office/officeart/2016/7/layout/VerticalSolidActionList"/>
    <dgm:cxn modelId="{58B925D4-4081-9548-8244-E216A5A9759A}" type="presParOf" srcId="{721BD49F-4C51-6049-B7C7-D6EC31DFB281}" destId="{BEA775EF-F564-EE42-BCC6-17D61FFDF77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37BA3-6EB8-4DD2-A489-BFCDD16AD30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8F0B1A-DBF1-4CD9-BFA3-76947F31BF48}">
      <dgm:prSet/>
      <dgm:spPr/>
      <dgm:t>
        <a:bodyPr/>
        <a:lstStyle/>
        <a:p>
          <a:pPr algn="ctr">
            <a:defRPr b="1"/>
          </a:pPr>
          <a:r>
            <a:rPr lang="en-US" dirty="0"/>
            <a:t>Body-mass index</a:t>
          </a:r>
        </a:p>
      </dgm:t>
    </dgm:pt>
    <dgm:pt modelId="{2F906002-1E82-4FBC-8104-99CF1736648D}" type="parTrans" cxnId="{39287B00-1DBD-4F19-A367-693335BFECCD}">
      <dgm:prSet/>
      <dgm:spPr/>
      <dgm:t>
        <a:bodyPr/>
        <a:lstStyle/>
        <a:p>
          <a:endParaRPr lang="en-US"/>
        </a:p>
      </dgm:t>
    </dgm:pt>
    <dgm:pt modelId="{4116A5C2-B135-4BDE-AE15-885CC22C9B44}" type="sibTrans" cxnId="{39287B00-1DBD-4F19-A367-693335BFECCD}">
      <dgm:prSet/>
      <dgm:spPr/>
      <dgm:t>
        <a:bodyPr/>
        <a:lstStyle/>
        <a:p>
          <a:endParaRPr lang="en-US"/>
        </a:p>
      </dgm:t>
    </dgm:pt>
    <dgm:pt modelId="{2C00872C-C80A-4B51-A169-9FCF900B305E}">
      <dgm:prSet/>
      <dgm:spPr/>
      <dgm:t>
        <a:bodyPr/>
        <a:lstStyle/>
        <a:p>
          <a:pPr>
            <a:defRPr b="1"/>
          </a:pPr>
          <a:r>
            <a:rPr lang="en-US" dirty="0"/>
            <a:t>Apolipoprotein B:A1 ratio</a:t>
          </a:r>
        </a:p>
      </dgm:t>
    </dgm:pt>
    <dgm:pt modelId="{F1B06C46-6D67-47A5-8845-2FC32217D75E}" type="parTrans" cxnId="{29558CCF-7E13-45CC-9F82-20D800D34A4E}">
      <dgm:prSet/>
      <dgm:spPr/>
      <dgm:t>
        <a:bodyPr/>
        <a:lstStyle/>
        <a:p>
          <a:endParaRPr lang="en-US"/>
        </a:p>
      </dgm:t>
    </dgm:pt>
    <dgm:pt modelId="{3995F114-2CEF-4A10-8D40-C371CA92B9C4}" type="sibTrans" cxnId="{29558CCF-7E13-45CC-9F82-20D800D34A4E}">
      <dgm:prSet/>
      <dgm:spPr/>
      <dgm:t>
        <a:bodyPr/>
        <a:lstStyle/>
        <a:p>
          <a:endParaRPr lang="en-US"/>
        </a:p>
      </dgm:t>
    </dgm:pt>
    <dgm:pt modelId="{18C20B09-8D0A-49DC-8DF9-5C6D5AB8E300}">
      <dgm:prSet/>
      <dgm:spPr/>
      <dgm:t>
        <a:bodyPr/>
        <a:lstStyle/>
        <a:p>
          <a:r>
            <a:rPr lang="en-US" dirty="0"/>
            <a:t>proxy for LDL:HDL (bad-to-good cholesterol ratio indexing risk for cardiovascular disease)</a:t>
          </a:r>
        </a:p>
      </dgm:t>
    </dgm:pt>
    <dgm:pt modelId="{D2C1CAB9-EB7A-4EC9-94A5-CC77DDB0F3D7}" type="parTrans" cxnId="{63E137AB-5CBD-41EE-8B85-66F9060B0973}">
      <dgm:prSet/>
      <dgm:spPr/>
      <dgm:t>
        <a:bodyPr/>
        <a:lstStyle/>
        <a:p>
          <a:endParaRPr lang="en-US"/>
        </a:p>
      </dgm:t>
    </dgm:pt>
    <dgm:pt modelId="{51ACAF9C-87DA-4548-9CF0-7B7ABBEC5718}" type="sibTrans" cxnId="{63E137AB-5CBD-41EE-8B85-66F9060B0973}">
      <dgm:prSet/>
      <dgm:spPr/>
      <dgm:t>
        <a:bodyPr/>
        <a:lstStyle/>
        <a:p>
          <a:endParaRPr lang="en-US"/>
        </a:p>
      </dgm:t>
    </dgm:pt>
    <dgm:pt modelId="{97E541D4-5BF6-4EE5-93E6-5CE38022F818}" type="pres">
      <dgm:prSet presAssocID="{5A837BA3-6EB8-4DD2-A489-BFCDD16AD30D}" presName="root" presStyleCnt="0">
        <dgm:presLayoutVars>
          <dgm:dir/>
          <dgm:resizeHandles val="exact"/>
        </dgm:presLayoutVars>
      </dgm:prSet>
      <dgm:spPr/>
    </dgm:pt>
    <dgm:pt modelId="{A018C9DA-FB83-4815-9F9E-0B8E75AE3C0A}" type="pres">
      <dgm:prSet presAssocID="{118F0B1A-DBF1-4CD9-BFA3-76947F31BF48}" presName="compNode" presStyleCnt="0"/>
      <dgm:spPr/>
    </dgm:pt>
    <dgm:pt modelId="{F0290405-6325-45DD-B3F7-EBDA4E1D7944}" type="pres">
      <dgm:prSet presAssocID="{118F0B1A-DBF1-4CD9-BFA3-76947F31BF48}" presName="iconRect" presStyleLbl="node1" presStyleIdx="0" presStyleCnt="2" custScaleX="213964" custScaleY="213964" custLinFactNeighborX="47944" custLinFactNeighborY="-123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mach"/>
        </a:ext>
      </dgm:extLst>
    </dgm:pt>
    <dgm:pt modelId="{FC608780-C396-4290-88A1-3A21EF165F1C}" type="pres">
      <dgm:prSet presAssocID="{118F0B1A-DBF1-4CD9-BFA3-76947F31BF48}" presName="iconSpace" presStyleCnt="0"/>
      <dgm:spPr/>
    </dgm:pt>
    <dgm:pt modelId="{F08D825E-B72D-48D4-BACB-B6FD84F7CA1D}" type="pres">
      <dgm:prSet presAssocID="{118F0B1A-DBF1-4CD9-BFA3-76947F31BF48}" presName="parTx" presStyleLbl="revTx" presStyleIdx="0" presStyleCnt="4" custLinFactNeighborX="-13678" custLinFactNeighborY="58088">
        <dgm:presLayoutVars>
          <dgm:chMax val="0"/>
          <dgm:chPref val="0"/>
        </dgm:presLayoutVars>
      </dgm:prSet>
      <dgm:spPr/>
    </dgm:pt>
    <dgm:pt modelId="{D0413760-4634-4E76-93AF-C7F532BFA6B8}" type="pres">
      <dgm:prSet presAssocID="{118F0B1A-DBF1-4CD9-BFA3-76947F31BF48}" presName="txSpace" presStyleCnt="0"/>
      <dgm:spPr/>
    </dgm:pt>
    <dgm:pt modelId="{D04A6B55-37A8-4909-AF2D-0F208DB1FF75}" type="pres">
      <dgm:prSet presAssocID="{118F0B1A-DBF1-4CD9-BFA3-76947F31BF48}" presName="desTx" presStyleLbl="revTx" presStyleIdx="1" presStyleCnt="4">
        <dgm:presLayoutVars/>
      </dgm:prSet>
      <dgm:spPr/>
    </dgm:pt>
    <dgm:pt modelId="{B947A1A4-2017-4120-B3A3-94D8435DAF6A}" type="pres">
      <dgm:prSet presAssocID="{4116A5C2-B135-4BDE-AE15-885CC22C9B44}" presName="sibTrans" presStyleCnt="0"/>
      <dgm:spPr/>
    </dgm:pt>
    <dgm:pt modelId="{CBFC579D-44E3-4208-AA86-D372C6AF9E9A}" type="pres">
      <dgm:prSet presAssocID="{2C00872C-C80A-4B51-A169-9FCF900B305E}" presName="compNode" presStyleCnt="0"/>
      <dgm:spPr/>
    </dgm:pt>
    <dgm:pt modelId="{1F13DFF6-4074-40BD-B81D-B497FB8E2B72}" type="pres">
      <dgm:prSet presAssocID="{2C00872C-C80A-4B51-A169-9FCF900B305E}" presName="iconRect" presStyleLbl="node1" presStyleIdx="1" presStyleCnt="2" custScaleX="218244" custScaleY="218244" custLinFactNeighborX="67227" custLinFactNeighborY="-2076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CC475F65-509C-4A7A-AE1A-665488FA576F}" type="pres">
      <dgm:prSet presAssocID="{2C00872C-C80A-4B51-A169-9FCF900B305E}" presName="iconSpace" presStyleCnt="0"/>
      <dgm:spPr/>
    </dgm:pt>
    <dgm:pt modelId="{F4077652-483A-415A-A0B1-898CC62A8CF6}" type="pres">
      <dgm:prSet presAssocID="{2C00872C-C80A-4B51-A169-9FCF900B305E}" presName="parTx" presStyleLbl="revTx" presStyleIdx="2" presStyleCnt="4" custLinFactNeighborY="62289">
        <dgm:presLayoutVars>
          <dgm:chMax val="0"/>
          <dgm:chPref val="0"/>
        </dgm:presLayoutVars>
      </dgm:prSet>
      <dgm:spPr/>
    </dgm:pt>
    <dgm:pt modelId="{19A6E67B-E4F3-42FE-A3C9-D4A25D6872D9}" type="pres">
      <dgm:prSet presAssocID="{2C00872C-C80A-4B51-A169-9FCF900B305E}" presName="txSpace" presStyleCnt="0"/>
      <dgm:spPr/>
    </dgm:pt>
    <dgm:pt modelId="{38E35A62-9941-4FF0-BF70-AD4B5996C051}" type="pres">
      <dgm:prSet presAssocID="{2C00872C-C80A-4B51-A169-9FCF900B305E}" presName="desTx" presStyleLbl="revTx" presStyleIdx="3" presStyleCnt="4" custLinFactNeighborY="21255">
        <dgm:presLayoutVars/>
      </dgm:prSet>
      <dgm:spPr/>
    </dgm:pt>
  </dgm:ptLst>
  <dgm:cxnLst>
    <dgm:cxn modelId="{39287B00-1DBD-4F19-A367-693335BFECCD}" srcId="{5A837BA3-6EB8-4DD2-A489-BFCDD16AD30D}" destId="{118F0B1A-DBF1-4CD9-BFA3-76947F31BF48}" srcOrd="0" destOrd="0" parTransId="{2F906002-1E82-4FBC-8104-99CF1736648D}" sibTransId="{4116A5C2-B135-4BDE-AE15-885CC22C9B44}"/>
    <dgm:cxn modelId="{AEDC9407-0B58-476C-8C77-950073FA01D3}" type="presOf" srcId="{118F0B1A-DBF1-4CD9-BFA3-76947F31BF48}" destId="{F08D825E-B72D-48D4-BACB-B6FD84F7CA1D}" srcOrd="0" destOrd="0" presId="urn:microsoft.com/office/officeart/2018/2/layout/IconLabelDescriptionList"/>
    <dgm:cxn modelId="{C0E52E19-FE56-4B27-B5D4-7A5534A55043}" type="presOf" srcId="{18C20B09-8D0A-49DC-8DF9-5C6D5AB8E300}" destId="{38E35A62-9941-4FF0-BF70-AD4B5996C051}" srcOrd="0" destOrd="0" presId="urn:microsoft.com/office/officeart/2018/2/layout/IconLabelDescriptionList"/>
    <dgm:cxn modelId="{03AA109F-99BD-4F9B-BC08-16BC5E3AF9E5}" type="presOf" srcId="{2C00872C-C80A-4B51-A169-9FCF900B305E}" destId="{F4077652-483A-415A-A0B1-898CC62A8CF6}" srcOrd="0" destOrd="0" presId="urn:microsoft.com/office/officeart/2018/2/layout/IconLabelDescriptionList"/>
    <dgm:cxn modelId="{647D949F-5C8F-4EC3-85CA-51736D532421}" type="presOf" srcId="{5A837BA3-6EB8-4DD2-A489-BFCDD16AD30D}" destId="{97E541D4-5BF6-4EE5-93E6-5CE38022F818}" srcOrd="0" destOrd="0" presId="urn:microsoft.com/office/officeart/2018/2/layout/IconLabelDescriptionList"/>
    <dgm:cxn modelId="{63E137AB-5CBD-41EE-8B85-66F9060B0973}" srcId="{2C00872C-C80A-4B51-A169-9FCF900B305E}" destId="{18C20B09-8D0A-49DC-8DF9-5C6D5AB8E300}" srcOrd="0" destOrd="0" parTransId="{D2C1CAB9-EB7A-4EC9-94A5-CC77DDB0F3D7}" sibTransId="{51ACAF9C-87DA-4548-9CF0-7B7ABBEC5718}"/>
    <dgm:cxn modelId="{29558CCF-7E13-45CC-9F82-20D800D34A4E}" srcId="{5A837BA3-6EB8-4DD2-A489-BFCDD16AD30D}" destId="{2C00872C-C80A-4B51-A169-9FCF900B305E}" srcOrd="1" destOrd="0" parTransId="{F1B06C46-6D67-47A5-8845-2FC32217D75E}" sibTransId="{3995F114-2CEF-4A10-8D40-C371CA92B9C4}"/>
    <dgm:cxn modelId="{B8E70DA0-C680-48D1-BA4D-A3B87AC0F91D}" type="presParOf" srcId="{97E541D4-5BF6-4EE5-93E6-5CE38022F818}" destId="{A018C9DA-FB83-4815-9F9E-0B8E75AE3C0A}" srcOrd="0" destOrd="0" presId="urn:microsoft.com/office/officeart/2018/2/layout/IconLabelDescriptionList"/>
    <dgm:cxn modelId="{37E89B9C-EA1C-4AFB-9183-1D7E76F3CE22}" type="presParOf" srcId="{A018C9DA-FB83-4815-9F9E-0B8E75AE3C0A}" destId="{F0290405-6325-45DD-B3F7-EBDA4E1D7944}" srcOrd="0" destOrd="0" presId="urn:microsoft.com/office/officeart/2018/2/layout/IconLabelDescriptionList"/>
    <dgm:cxn modelId="{A5835EC9-73AA-4113-820B-C8AF648F7E59}" type="presParOf" srcId="{A018C9DA-FB83-4815-9F9E-0B8E75AE3C0A}" destId="{FC608780-C396-4290-88A1-3A21EF165F1C}" srcOrd="1" destOrd="0" presId="urn:microsoft.com/office/officeart/2018/2/layout/IconLabelDescriptionList"/>
    <dgm:cxn modelId="{00A4D206-EBCB-4CF6-B5A9-4B47336B4E2F}" type="presParOf" srcId="{A018C9DA-FB83-4815-9F9E-0B8E75AE3C0A}" destId="{F08D825E-B72D-48D4-BACB-B6FD84F7CA1D}" srcOrd="2" destOrd="0" presId="urn:microsoft.com/office/officeart/2018/2/layout/IconLabelDescriptionList"/>
    <dgm:cxn modelId="{63C3F6B0-BD62-4DEA-8419-6A05F986822E}" type="presParOf" srcId="{A018C9DA-FB83-4815-9F9E-0B8E75AE3C0A}" destId="{D0413760-4634-4E76-93AF-C7F532BFA6B8}" srcOrd="3" destOrd="0" presId="urn:microsoft.com/office/officeart/2018/2/layout/IconLabelDescriptionList"/>
    <dgm:cxn modelId="{D3821943-7C48-4DC6-B58F-6E220228CEB5}" type="presParOf" srcId="{A018C9DA-FB83-4815-9F9E-0B8E75AE3C0A}" destId="{D04A6B55-37A8-4909-AF2D-0F208DB1FF75}" srcOrd="4" destOrd="0" presId="urn:microsoft.com/office/officeart/2018/2/layout/IconLabelDescriptionList"/>
    <dgm:cxn modelId="{1E85088C-D035-4F99-A2E5-C3C4D2502AC0}" type="presParOf" srcId="{97E541D4-5BF6-4EE5-93E6-5CE38022F818}" destId="{B947A1A4-2017-4120-B3A3-94D8435DAF6A}" srcOrd="1" destOrd="0" presId="urn:microsoft.com/office/officeart/2018/2/layout/IconLabelDescriptionList"/>
    <dgm:cxn modelId="{595165C0-897A-4661-87ED-B1F95DABD04C}" type="presParOf" srcId="{97E541D4-5BF6-4EE5-93E6-5CE38022F818}" destId="{CBFC579D-44E3-4208-AA86-D372C6AF9E9A}" srcOrd="2" destOrd="0" presId="urn:microsoft.com/office/officeart/2018/2/layout/IconLabelDescriptionList"/>
    <dgm:cxn modelId="{7AE7C0E0-527F-4354-B785-F6B873D3E0BE}" type="presParOf" srcId="{CBFC579D-44E3-4208-AA86-D372C6AF9E9A}" destId="{1F13DFF6-4074-40BD-B81D-B497FB8E2B72}" srcOrd="0" destOrd="0" presId="urn:microsoft.com/office/officeart/2018/2/layout/IconLabelDescriptionList"/>
    <dgm:cxn modelId="{9C8FCDE6-CB70-42A5-BB79-ACDB3D28756F}" type="presParOf" srcId="{CBFC579D-44E3-4208-AA86-D372C6AF9E9A}" destId="{CC475F65-509C-4A7A-AE1A-665488FA576F}" srcOrd="1" destOrd="0" presId="urn:microsoft.com/office/officeart/2018/2/layout/IconLabelDescriptionList"/>
    <dgm:cxn modelId="{E13CF40E-ACCF-4D9E-8E92-1DF7D825C79D}" type="presParOf" srcId="{CBFC579D-44E3-4208-AA86-D372C6AF9E9A}" destId="{F4077652-483A-415A-A0B1-898CC62A8CF6}" srcOrd="2" destOrd="0" presId="urn:microsoft.com/office/officeart/2018/2/layout/IconLabelDescriptionList"/>
    <dgm:cxn modelId="{9BFFB6AD-3754-4200-A736-1EB1573BF460}" type="presParOf" srcId="{CBFC579D-44E3-4208-AA86-D372C6AF9E9A}" destId="{19A6E67B-E4F3-42FE-A3C9-D4A25D6872D9}" srcOrd="3" destOrd="0" presId="urn:microsoft.com/office/officeart/2018/2/layout/IconLabelDescriptionList"/>
    <dgm:cxn modelId="{66BB5D69-0CC9-474F-851D-5544C5E1A0ED}" type="presParOf" srcId="{CBFC579D-44E3-4208-AA86-D372C6AF9E9A}" destId="{38E35A62-9941-4FF0-BF70-AD4B5996C05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2FB84D-31F9-46FB-959C-9ECE3FC95F9B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C4887C-B478-49C3-8555-F3D3545EB41D}">
      <dgm:prSet/>
      <dgm:spPr/>
      <dgm:t>
        <a:bodyPr/>
        <a:lstStyle/>
        <a:p>
          <a:r>
            <a:rPr lang="en-US"/>
            <a:t>Use relatively loose statistical thresholds (current case: voxel-wise </a:t>
          </a:r>
          <a:r>
            <a:rPr lang="en-US" i="1"/>
            <a:t>p</a:t>
          </a:r>
          <a:r>
            <a:rPr lang="en-US"/>
            <a:t> = 0.05; cluster threshold = 80 voxels).</a:t>
          </a:r>
        </a:p>
      </dgm:t>
    </dgm:pt>
    <dgm:pt modelId="{379886C8-D2F2-4409-8E43-37F3208244B5}" type="parTrans" cxnId="{9906BF6D-A74A-4DCF-92E0-DCC7CE183A37}">
      <dgm:prSet/>
      <dgm:spPr/>
      <dgm:t>
        <a:bodyPr/>
        <a:lstStyle/>
        <a:p>
          <a:endParaRPr lang="en-US"/>
        </a:p>
      </dgm:t>
    </dgm:pt>
    <dgm:pt modelId="{EEC59C0A-5861-4B24-8022-C62A0B0B8494}" type="sibTrans" cxnId="{9906BF6D-A74A-4DCF-92E0-DCC7CE183A37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A0A6F03-C77A-4B80-A6F0-433C916F96F0}">
      <dgm:prSet/>
      <dgm:spPr/>
      <dgm:t>
        <a:bodyPr/>
        <a:lstStyle/>
        <a:p>
          <a:r>
            <a:rPr lang="en-US" dirty="0"/>
            <a:t>Apply an expanded array of partially independent statistical procedures, each with its own strengths and weaknesses.</a:t>
          </a:r>
        </a:p>
      </dgm:t>
    </dgm:pt>
    <dgm:pt modelId="{3033067D-662C-46CF-9DD4-21A0FFC2A00F}" type="parTrans" cxnId="{E731A08B-C2B2-40E3-AC74-AEB494F12331}">
      <dgm:prSet/>
      <dgm:spPr/>
      <dgm:t>
        <a:bodyPr/>
        <a:lstStyle/>
        <a:p>
          <a:endParaRPr lang="en-US"/>
        </a:p>
      </dgm:t>
    </dgm:pt>
    <dgm:pt modelId="{292DDEFF-FD0B-4EF7-9DF7-D33960789540}" type="sibTrans" cxnId="{E731A08B-C2B2-40E3-AC74-AEB494F1233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DAE2D55-B18F-4B8F-B95A-F982970E18F6}">
      <dgm:prSet/>
      <dgm:spPr/>
      <dgm:t>
        <a:bodyPr/>
        <a:lstStyle/>
        <a:p>
          <a:r>
            <a:rPr lang="en-US"/>
            <a:t>Determine if full array of results converges on an interpretation.</a:t>
          </a:r>
        </a:p>
      </dgm:t>
    </dgm:pt>
    <dgm:pt modelId="{CEEF9D40-56C2-472D-A40F-2AD2423DF282}" type="parTrans" cxnId="{ADE4F3AB-4D4A-4892-A93A-FC8CA682086E}">
      <dgm:prSet/>
      <dgm:spPr/>
      <dgm:t>
        <a:bodyPr/>
        <a:lstStyle/>
        <a:p>
          <a:endParaRPr lang="en-US"/>
        </a:p>
      </dgm:t>
    </dgm:pt>
    <dgm:pt modelId="{546B5238-718B-44B6-8F50-A0C40D3E7B70}" type="sibTrans" cxnId="{ADE4F3AB-4D4A-4892-A93A-FC8CA682086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4F3B4B2-62C2-2A46-959B-FCF5F62A1689}" type="pres">
      <dgm:prSet presAssocID="{932FB84D-31F9-46FB-959C-9ECE3FC95F9B}" presName="Name0" presStyleCnt="0">
        <dgm:presLayoutVars>
          <dgm:animLvl val="lvl"/>
          <dgm:resizeHandles val="exact"/>
        </dgm:presLayoutVars>
      </dgm:prSet>
      <dgm:spPr/>
    </dgm:pt>
    <dgm:pt modelId="{E6CD3020-87B7-5F4A-B12E-19D9B50704C6}" type="pres">
      <dgm:prSet presAssocID="{74C4887C-B478-49C3-8555-F3D3545EB41D}" presName="compositeNode" presStyleCnt="0">
        <dgm:presLayoutVars>
          <dgm:bulletEnabled val="1"/>
        </dgm:presLayoutVars>
      </dgm:prSet>
      <dgm:spPr/>
    </dgm:pt>
    <dgm:pt modelId="{AE4F3045-9C0D-1F40-8E7D-65A0DD626931}" type="pres">
      <dgm:prSet presAssocID="{74C4887C-B478-49C3-8555-F3D3545EB41D}" presName="bgRect" presStyleLbl="alignNode1" presStyleIdx="0" presStyleCnt="3"/>
      <dgm:spPr/>
    </dgm:pt>
    <dgm:pt modelId="{91EB707C-038C-5545-80B3-44FB356F2C42}" type="pres">
      <dgm:prSet presAssocID="{EEC59C0A-5861-4B24-8022-C62A0B0B849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DE74A197-BDAA-9643-8B32-047B2B128533}" type="pres">
      <dgm:prSet presAssocID="{74C4887C-B478-49C3-8555-F3D3545EB41D}" presName="nodeRect" presStyleLbl="alignNode1" presStyleIdx="0" presStyleCnt="3">
        <dgm:presLayoutVars>
          <dgm:bulletEnabled val="1"/>
        </dgm:presLayoutVars>
      </dgm:prSet>
      <dgm:spPr/>
    </dgm:pt>
    <dgm:pt modelId="{A228C694-622D-9D48-A92E-2B8955B32A8F}" type="pres">
      <dgm:prSet presAssocID="{EEC59C0A-5861-4B24-8022-C62A0B0B8494}" presName="sibTrans" presStyleCnt="0"/>
      <dgm:spPr/>
    </dgm:pt>
    <dgm:pt modelId="{009F66BB-0321-7149-8D51-1CDF427AA813}" type="pres">
      <dgm:prSet presAssocID="{DA0A6F03-C77A-4B80-A6F0-433C916F96F0}" presName="compositeNode" presStyleCnt="0">
        <dgm:presLayoutVars>
          <dgm:bulletEnabled val="1"/>
        </dgm:presLayoutVars>
      </dgm:prSet>
      <dgm:spPr/>
    </dgm:pt>
    <dgm:pt modelId="{A0BDD3E2-684A-154A-9790-B0DE1B8B7DA9}" type="pres">
      <dgm:prSet presAssocID="{DA0A6F03-C77A-4B80-A6F0-433C916F96F0}" presName="bgRect" presStyleLbl="alignNode1" presStyleIdx="1" presStyleCnt="3"/>
      <dgm:spPr/>
    </dgm:pt>
    <dgm:pt modelId="{76603918-9BAA-2848-90FA-869EBCE133CA}" type="pres">
      <dgm:prSet presAssocID="{292DDEFF-FD0B-4EF7-9DF7-D3396078954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8A7CDEC-850D-E64B-AB95-0F7DD3B4B6EF}" type="pres">
      <dgm:prSet presAssocID="{DA0A6F03-C77A-4B80-A6F0-433C916F96F0}" presName="nodeRect" presStyleLbl="alignNode1" presStyleIdx="1" presStyleCnt="3">
        <dgm:presLayoutVars>
          <dgm:bulletEnabled val="1"/>
        </dgm:presLayoutVars>
      </dgm:prSet>
      <dgm:spPr/>
    </dgm:pt>
    <dgm:pt modelId="{2FCE4B2A-3363-C549-8FE1-CB46F853B15A}" type="pres">
      <dgm:prSet presAssocID="{292DDEFF-FD0B-4EF7-9DF7-D33960789540}" presName="sibTrans" presStyleCnt="0"/>
      <dgm:spPr/>
    </dgm:pt>
    <dgm:pt modelId="{8969E5E7-1B35-6240-B7C8-CF6572B35A95}" type="pres">
      <dgm:prSet presAssocID="{DDAE2D55-B18F-4B8F-B95A-F982970E18F6}" presName="compositeNode" presStyleCnt="0">
        <dgm:presLayoutVars>
          <dgm:bulletEnabled val="1"/>
        </dgm:presLayoutVars>
      </dgm:prSet>
      <dgm:spPr/>
    </dgm:pt>
    <dgm:pt modelId="{3F90F892-7FAA-6C43-9F1F-14363A74A6AF}" type="pres">
      <dgm:prSet presAssocID="{DDAE2D55-B18F-4B8F-B95A-F982970E18F6}" presName="bgRect" presStyleLbl="alignNode1" presStyleIdx="2" presStyleCnt="3"/>
      <dgm:spPr/>
    </dgm:pt>
    <dgm:pt modelId="{3C2098E4-E0E6-0147-AA7F-3ECE7F6057F2}" type="pres">
      <dgm:prSet presAssocID="{546B5238-718B-44B6-8F50-A0C40D3E7B70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1264D99C-BEE5-BE40-B9A0-335F10D28E59}" type="pres">
      <dgm:prSet presAssocID="{DDAE2D55-B18F-4B8F-B95A-F982970E18F6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AF7713C-5B54-7E48-99C4-745A7B9A895D}" type="presOf" srcId="{DDAE2D55-B18F-4B8F-B95A-F982970E18F6}" destId="{3F90F892-7FAA-6C43-9F1F-14363A74A6AF}" srcOrd="0" destOrd="0" presId="urn:microsoft.com/office/officeart/2016/7/layout/LinearBlockProcessNumbered"/>
    <dgm:cxn modelId="{646ADA4E-D106-274B-BE5B-42F0D30F037C}" type="presOf" srcId="{932FB84D-31F9-46FB-959C-9ECE3FC95F9B}" destId="{14F3B4B2-62C2-2A46-959B-FCF5F62A1689}" srcOrd="0" destOrd="0" presId="urn:microsoft.com/office/officeart/2016/7/layout/LinearBlockProcessNumbered"/>
    <dgm:cxn modelId="{9906BF6D-A74A-4DCF-92E0-DCC7CE183A37}" srcId="{932FB84D-31F9-46FB-959C-9ECE3FC95F9B}" destId="{74C4887C-B478-49C3-8555-F3D3545EB41D}" srcOrd="0" destOrd="0" parTransId="{379886C8-D2F2-4409-8E43-37F3208244B5}" sibTransId="{EEC59C0A-5861-4B24-8022-C62A0B0B8494}"/>
    <dgm:cxn modelId="{6A64FE6F-6FDF-FC45-B0C3-33382F0C002D}" type="presOf" srcId="{DA0A6F03-C77A-4B80-A6F0-433C916F96F0}" destId="{48A7CDEC-850D-E64B-AB95-0F7DD3B4B6EF}" srcOrd="1" destOrd="0" presId="urn:microsoft.com/office/officeart/2016/7/layout/LinearBlockProcessNumbered"/>
    <dgm:cxn modelId="{97F4A276-29AA-BF42-B324-DA9B20BF9048}" type="presOf" srcId="{DA0A6F03-C77A-4B80-A6F0-433C916F96F0}" destId="{A0BDD3E2-684A-154A-9790-B0DE1B8B7DA9}" srcOrd="0" destOrd="0" presId="urn:microsoft.com/office/officeart/2016/7/layout/LinearBlockProcessNumbered"/>
    <dgm:cxn modelId="{05885785-E5FF-D846-B67F-EC8B6D0F2111}" type="presOf" srcId="{EEC59C0A-5861-4B24-8022-C62A0B0B8494}" destId="{91EB707C-038C-5545-80B3-44FB356F2C42}" srcOrd="0" destOrd="0" presId="urn:microsoft.com/office/officeart/2016/7/layout/LinearBlockProcessNumbered"/>
    <dgm:cxn modelId="{E731A08B-C2B2-40E3-AC74-AEB494F12331}" srcId="{932FB84D-31F9-46FB-959C-9ECE3FC95F9B}" destId="{DA0A6F03-C77A-4B80-A6F0-433C916F96F0}" srcOrd="1" destOrd="0" parTransId="{3033067D-662C-46CF-9DD4-21A0FFC2A00F}" sibTransId="{292DDEFF-FD0B-4EF7-9DF7-D33960789540}"/>
    <dgm:cxn modelId="{97846892-103C-3843-A56A-4946598C3E66}" type="presOf" srcId="{292DDEFF-FD0B-4EF7-9DF7-D33960789540}" destId="{76603918-9BAA-2848-90FA-869EBCE133CA}" srcOrd="0" destOrd="0" presId="urn:microsoft.com/office/officeart/2016/7/layout/LinearBlockProcessNumbered"/>
    <dgm:cxn modelId="{E8022297-7716-644F-AE68-30608366DE2C}" type="presOf" srcId="{74C4887C-B478-49C3-8555-F3D3545EB41D}" destId="{DE74A197-BDAA-9643-8B32-047B2B128533}" srcOrd="1" destOrd="0" presId="urn:microsoft.com/office/officeart/2016/7/layout/LinearBlockProcessNumbered"/>
    <dgm:cxn modelId="{ADE4F3AB-4D4A-4892-A93A-FC8CA682086E}" srcId="{932FB84D-31F9-46FB-959C-9ECE3FC95F9B}" destId="{DDAE2D55-B18F-4B8F-B95A-F982970E18F6}" srcOrd="2" destOrd="0" parTransId="{CEEF9D40-56C2-472D-A40F-2AD2423DF282}" sibTransId="{546B5238-718B-44B6-8F50-A0C40D3E7B70}"/>
    <dgm:cxn modelId="{580FC6BF-BA43-2E4F-9D68-A901EFB0F661}" type="presOf" srcId="{DDAE2D55-B18F-4B8F-B95A-F982970E18F6}" destId="{1264D99C-BEE5-BE40-B9A0-335F10D28E59}" srcOrd="1" destOrd="0" presId="urn:microsoft.com/office/officeart/2016/7/layout/LinearBlockProcessNumbered"/>
    <dgm:cxn modelId="{A9AEB1EA-2A67-4449-A441-0AB6C72B92C1}" type="presOf" srcId="{74C4887C-B478-49C3-8555-F3D3545EB41D}" destId="{AE4F3045-9C0D-1F40-8E7D-65A0DD626931}" srcOrd="0" destOrd="0" presId="urn:microsoft.com/office/officeart/2016/7/layout/LinearBlockProcessNumbered"/>
    <dgm:cxn modelId="{586C1FF1-92FA-1945-8445-408D58EEE765}" type="presOf" srcId="{546B5238-718B-44B6-8F50-A0C40D3E7B70}" destId="{3C2098E4-E0E6-0147-AA7F-3ECE7F6057F2}" srcOrd="0" destOrd="0" presId="urn:microsoft.com/office/officeart/2016/7/layout/LinearBlockProcessNumbered"/>
    <dgm:cxn modelId="{D3EBDE40-2305-4C4F-8853-D89F9CF81C82}" type="presParOf" srcId="{14F3B4B2-62C2-2A46-959B-FCF5F62A1689}" destId="{E6CD3020-87B7-5F4A-B12E-19D9B50704C6}" srcOrd="0" destOrd="0" presId="urn:microsoft.com/office/officeart/2016/7/layout/LinearBlockProcessNumbered"/>
    <dgm:cxn modelId="{4427B8FC-FDA6-C146-B674-29E4F215C49B}" type="presParOf" srcId="{E6CD3020-87B7-5F4A-B12E-19D9B50704C6}" destId="{AE4F3045-9C0D-1F40-8E7D-65A0DD626931}" srcOrd="0" destOrd="0" presId="urn:microsoft.com/office/officeart/2016/7/layout/LinearBlockProcessNumbered"/>
    <dgm:cxn modelId="{590FD36C-DE62-3049-BB76-5AE5CF1722E4}" type="presParOf" srcId="{E6CD3020-87B7-5F4A-B12E-19D9B50704C6}" destId="{91EB707C-038C-5545-80B3-44FB356F2C42}" srcOrd="1" destOrd="0" presId="urn:microsoft.com/office/officeart/2016/7/layout/LinearBlockProcessNumbered"/>
    <dgm:cxn modelId="{CD50D4FD-F4C5-0B42-9B79-7813F025AF9A}" type="presParOf" srcId="{E6CD3020-87B7-5F4A-B12E-19D9B50704C6}" destId="{DE74A197-BDAA-9643-8B32-047B2B128533}" srcOrd="2" destOrd="0" presId="urn:microsoft.com/office/officeart/2016/7/layout/LinearBlockProcessNumbered"/>
    <dgm:cxn modelId="{E536624A-1477-FF43-98E9-2822D70D38C3}" type="presParOf" srcId="{14F3B4B2-62C2-2A46-959B-FCF5F62A1689}" destId="{A228C694-622D-9D48-A92E-2B8955B32A8F}" srcOrd="1" destOrd="0" presId="urn:microsoft.com/office/officeart/2016/7/layout/LinearBlockProcessNumbered"/>
    <dgm:cxn modelId="{1C5DED34-35AF-8842-A762-A7CF95D9FB5D}" type="presParOf" srcId="{14F3B4B2-62C2-2A46-959B-FCF5F62A1689}" destId="{009F66BB-0321-7149-8D51-1CDF427AA813}" srcOrd="2" destOrd="0" presId="urn:microsoft.com/office/officeart/2016/7/layout/LinearBlockProcessNumbered"/>
    <dgm:cxn modelId="{AAE33DF7-BF30-7441-9A73-7384C3E2F132}" type="presParOf" srcId="{009F66BB-0321-7149-8D51-1CDF427AA813}" destId="{A0BDD3E2-684A-154A-9790-B0DE1B8B7DA9}" srcOrd="0" destOrd="0" presId="urn:microsoft.com/office/officeart/2016/7/layout/LinearBlockProcessNumbered"/>
    <dgm:cxn modelId="{EDD171E0-E282-E246-9C45-A543521284D0}" type="presParOf" srcId="{009F66BB-0321-7149-8D51-1CDF427AA813}" destId="{76603918-9BAA-2848-90FA-869EBCE133CA}" srcOrd="1" destOrd="0" presId="urn:microsoft.com/office/officeart/2016/7/layout/LinearBlockProcessNumbered"/>
    <dgm:cxn modelId="{01E0D5E1-EC1A-DD48-B1EA-E32522CA2B2C}" type="presParOf" srcId="{009F66BB-0321-7149-8D51-1CDF427AA813}" destId="{48A7CDEC-850D-E64B-AB95-0F7DD3B4B6EF}" srcOrd="2" destOrd="0" presId="urn:microsoft.com/office/officeart/2016/7/layout/LinearBlockProcessNumbered"/>
    <dgm:cxn modelId="{B03A0B8E-D357-654E-990D-8C35B253384D}" type="presParOf" srcId="{14F3B4B2-62C2-2A46-959B-FCF5F62A1689}" destId="{2FCE4B2A-3363-C549-8FE1-CB46F853B15A}" srcOrd="3" destOrd="0" presId="urn:microsoft.com/office/officeart/2016/7/layout/LinearBlockProcessNumbered"/>
    <dgm:cxn modelId="{A4BD3CD3-467C-D544-A820-D1AE58BDC773}" type="presParOf" srcId="{14F3B4B2-62C2-2A46-959B-FCF5F62A1689}" destId="{8969E5E7-1B35-6240-B7C8-CF6572B35A95}" srcOrd="4" destOrd="0" presId="urn:microsoft.com/office/officeart/2016/7/layout/LinearBlockProcessNumbered"/>
    <dgm:cxn modelId="{BECB6731-C188-0D4F-A8EC-FBFD2460F0D3}" type="presParOf" srcId="{8969E5E7-1B35-6240-B7C8-CF6572B35A95}" destId="{3F90F892-7FAA-6C43-9F1F-14363A74A6AF}" srcOrd="0" destOrd="0" presId="urn:microsoft.com/office/officeart/2016/7/layout/LinearBlockProcessNumbered"/>
    <dgm:cxn modelId="{F617C418-1BB8-D746-8CC8-DE6D77AE2A91}" type="presParOf" srcId="{8969E5E7-1B35-6240-B7C8-CF6572B35A95}" destId="{3C2098E4-E0E6-0147-AA7F-3ECE7F6057F2}" srcOrd="1" destOrd="0" presId="urn:microsoft.com/office/officeart/2016/7/layout/LinearBlockProcessNumbered"/>
    <dgm:cxn modelId="{ECF80B9F-7583-5440-A361-9C81A03C0D8C}" type="presParOf" srcId="{8969E5E7-1B35-6240-B7C8-CF6572B35A95}" destId="{1264D99C-BEE5-BE40-B9A0-335F10D28E5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A29AB-8423-B645-89A2-1208BEE5CA42}">
      <dsp:nvSpPr>
        <dsp:cNvPr id="0" name=""/>
        <dsp:cNvSpPr/>
      </dsp:nvSpPr>
      <dsp:spPr>
        <a:xfrm>
          <a:off x="2205989" y="1191"/>
          <a:ext cx="8823960" cy="12217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9" tIns="310328" rIns="171209" bIns="3103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205989" y="1191"/>
        <a:ext cx="8823960" cy="1221761"/>
      </dsp:txXfrm>
    </dsp:sp>
    <dsp:sp modelId="{51A64C08-EE63-004A-B80B-E1787F0A54F8}">
      <dsp:nvSpPr>
        <dsp:cNvPr id="0" name=""/>
        <dsp:cNvSpPr/>
      </dsp:nvSpPr>
      <dsp:spPr>
        <a:xfrm>
          <a:off x="0" y="1191"/>
          <a:ext cx="2205990" cy="1221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4" tIns="120683" rIns="116734" bIns="12068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117 participants</a:t>
          </a:r>
        </a:p>
      </dsp:txBody>
      <dsp:txXfrm>
        <a:off x="0" y="1191"/>
        <a:ext cx="2205990" cy="1221761"/>
      </dsp:txXfrm>
    </dsp:sp>
    <dsp:sp modelId="{43EF533B-17E0-BE45-9034-49F9E05359C9}">
      <dsp:nvSpPr>
        <dsp:cNvPr id="0" name=""/>
        <dsp:cNvSpPr/>
      </dsp:nvSpPr>
      <dsp:spPr>
        <a:xfrm>
          <a:off x="2205990" y="1296259"/>
          <a:ext cx="8823960" cy="12217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9" tIns="310328" rIns="171209" bIns="3103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blood apolipoprotein B:A1 levels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body mass index</a:t>
          </a:r>
        </a:p>
      </dsp:txBody>
      <dsp:txXfrm>
        <a:off x="2205990" y="1296259"/>
        <a:ext cx="8823960" cy="1221761"/>
      </dsp:txXfrm>
    </dsp:sp>
    <dsp:sp modelId="{F9536703-6FCD-9747-AA6F-02C21301D52A}">
      <dsp:nvSpPr>
        <dsp:cNvPr id="0" name=""/>
        <dsp:cNvSpPr/>
      </dsp:nvSpPr>
      <dsp:spPr>
        <a:xfrm>
          <a:off x="0" y="1296259"/>
          <a:ext cx="2205990" cy="1221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4" tIns="120683" rIns="116734" bIns="12068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Predictor variables</a:t>
          </a:r>
        </a:p>
      </dsp:txBody>
      <dsp:txXfrm>
        <a:off x="0" y="1296259"/>
        <a:ext cx="2205990" cy="1221761"/>
      </dsp:txXfrm>
    </dsp:sp>
    <dsp:sp modelId="{BEA775EF-F564-EE42-BCC6-17D61FFDF77E}">
      <dsp:nvSpPr>
        <dsp:cNvPr id="0" name=""/>
        <dsp:cNvSpPr/>
      </dsp:nvSpPr>
      <dsp:spPr>
        <a:xfrm>
          <a:off x="2205990" y="2591327"/>
          <a:ext cx="8823960" cy="12217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9" tIns="310328" rIns="171209" bIns="3103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VBM-ed T1-weighted MRI</a:t>
          </a:r>
        </a:p>
      </dsp:txBody>
      <dsp:txXfrm>
        <a:off x="2205990" y="2591327"/>
        <a:ext cx="8823960" cy="1221761"/>
      </dsp:txXfrm>
    </dsp:sp>
    <dsp:sp modelId="{1D1BE499-0991-8341-B2EA-0BCD46EE4C97}">
      <dsp:nvSpPr>
        <dsp:cNvPr id="0" name=""/>
        <dsp:cNvSpPr/>
      </dsp:nvSpPr>
      <dsp:spPr>
        <a:xfrm>
          <a:off x="0" y="2591327"/>
          <a:ext cx="2205990" cy="1221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4" tIns="120683" rIns="116734" bIns="12068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Dependent variable</a:t>
          </a:r>
        </a:p>
      </dsp:txBody>
      <dsp:txXfrm>
        <a:off x="0" y="2591327"/>
        <a:ext cx="2205990" cy="12217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90405-6325-45DD-B3F7-EBDA4E1D7944}">
      <dsp:nvSpPr>
        <dsp:cNvPr id="0" name=""/>
        <dsp:cNvSpPr/>
      </dsp:nvSpPr>
      <dsp:spPr>
        <a:xfrm>
          <a:off x="491391" y="957013"/>
          <a:ext cx="2183084" cy="21830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D825E-B72D-48D4-BACB-B6FD84F7CA1D}">
      <dsp:nvSpPr>
        <dsp:cNvPr id="0" name=""/>
        <dsp:cNvSpPr/>
      </dsp:nvSpPr>
      <dsp:spPr>
        <a:xfrm>
          <a:off x="184871" y="3035488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Body-mass index</a:t>
          </a:r>
        </a:p>
      </dsp:txBody>
      <dsp:txXfrm>
        <a:off x="184871" y="3035488"/>
        <a:ext cx="2915156" cy="437273"/>
      </dsp:txXfrm>
    </dsp:sp>
    <dsp:sp modelId="{D04A6B55-37A8-4909-AF2D-0F208DB1FF75}">
      <dsp:nvSpPr>
        <dsp:cNvPr id="0" name=""/>
        <dsp:cNvSpPr/>
      </dsp:nvSpPr>
      <dsp:spPr>
        <a:xfrm>
          <a:off x="583606" y="3263719"/>
          <a:ext cx="2915156" cy="648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3DFF6-4074-40BD-B81D-B497FB8E2B72}">
      <dsp:nvSpPr>
        <dsp:cNvPr id="0" name=""/>
        <dsp:cNvSpPr/>
      </dsp:nvSpPr>
      <dsp:spPr>
        <a:xfrm>
          <a:off x="4694835" y="860380"/>
          <a:ext cx="2226753" cy="2226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77652-483A-415A-A0B1-898CC62A8CF6}">
      <dsp:nvSpPr>
        <dsp:cNvPr id="0" name=""/>
        <dsp:cNvSpPr/>
      </dsp:nvSpPr>
      <dsp:spPr>
        <a:xfrm>
          <a:off x="4612139" y="3064775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Apolipoprotein B:A1 ratio</a:t>
          </a:r>
        </a:p>
      </dsp:txBody>
      <dsp:txXfrm>
        <a:off x="4612139" y="3064775"/>
        <a:ext cx="2915156" cy="437273"/>
      </dsp:txXfrm>
    </dsp:sp>
    <dsp:sp modelId="{38E35A62-9941-4FF0-BF70-AD4B5996C051}">
      <dsp:nvSpPr>
        <dsp:cNvPr id="0" name=""/>
        <dsp:cNvSpPr/>
      </dsp:nvSpPr>
      <dsp:spPr>
        <a:xfrm>
          <a:off x="4612139" y="3412552"/>
          <a:ext cx="2915156" cy="648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proxy for LDL:HDL (bad-to-good cholesterol ratio indexing risk for cardiovascular disease)</a:t>
          </a:r>
        </a:p>
      </dsp:txBody>
      <dsp:txXfrm>
        <a:off x="4612139" y="3412552"/>
        <a:ext cx="2915156" cy="6488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F3045-9C0D-1F40-8E7D-65A0DD626931}">
      <dsp:nvSpPr>
        <dsp:cNvPr id="0" name=""/>
        <dsp:cNvSpPr/>
      </dsp:nvSpPr>
      <dsp:spPr>
        <a:xfrm>
          <a:off x="861" y="0"/>
          <a:ext cx="3489945" cy="38142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relatively loose statistical thresholds (current case: voxel-wise </a:t>
          </a:r>
          <a:r>
            <a:rPr lang="en-US" sz="2400" i="1" kern="1200"/>
            <a:t>p</a:t>
          </a:r>
          <a:r>
            <a:rPr lang="en-US" sz="2400" kern="1200"/>
            <a:t> = 0.05; cluster threshold = 80 voxels).</a:t>
          </a:r>
        </a:p>
      </dsp:txBody>
      <dsp:txXfrm>
        <a:off x="861" y="1525712"/>
        <a:ext cx="3489945" cy="2288568"/>
      </dsp:txXfrm>
    </dsp:sp>
    <dsp:sp modelId="{91EB707C-038C-5545-80B3-44FB356F2C42}">
      <dsp:nvSpPr>
        <dsp:cNvPr id="0" name=""/>
        <dsp:cNvSpPr/>
      </dsp:nvSpPr>
      <dsp:spPr>
        <a:xfrm>
          <a:off x="861" y="0"/>
          <a:ext cx="3489945" cy="1525712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61" y="0"/>
        <a:ext cx="3489945" cy="1525712"/>
      </dsp:txXfrm>
    </dsp:sp>
    <dsp:sp modelId="{A0BDD3E2-684A-154A-9790-B0DE1B8B7DA9}">
      <dsp:nvSpPr>
        <dsp:cNvPr id="0" name=""/>
        <dsp:cNvSpPr/>
      </dsp:nvSpPr>
      <dsp:spPr>
        <a:xfrm>
          <a:off x="3770002" y="0"/>
          <a:ext cx="3489945" cy="3814281"/>
        </a:xfrm>
        <a:prstGeom prst="rect">
          <a:avLst/>
        </a:prstGeom>
        <a:solidFill>
          <a:schemeClr val="accent2">
            <a:hueOff val="10043393"/>
            <a:satOff val="-94"/>
            <a:lumOff val="2843"/>
            <a:alphaOff val="0"/>
          </a:schemeClr>
        </a:solidFill>
        <a:ln w="22225" cap="rnd" cmpd="sng" algn="ctr">
          <a:solidFill>
            <a:schemeClr val="accent2">
              <a:hueOff val="10043393"/>
              <a:satOff val="-94"/>
              <a:lumOff val="2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Apply an expanded array of partially independent statistical procedures, each with its own strengths and weaknesses.</a:t>
          </a:r>
        </a:p>
      </dsp:txBody>
      <dsp:txXfrm>
        <a:off x="3770002" y="1525712"/>
        <a:ext cx="3489945" cy="2288568"/>
      </dsp:txXfrm>
    </dsp:sp>
    <dsp:sp modelId="{76603918-9BAA-2848-90FA-869EBCE133CA}">
      <dsp:nvSpPr>
        <dsp:cNvPr id="0" name=""/>
        <dsp:cNvSpPr/>
      </dsp:nvSpPr>
      <dsp:spPr>
        <a:xfrm>
          <a:off x="3770002" y="0"/>
          <a:ext cx="3489945" cy="1525712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70002" y="0"/>
        <a:ext cx="3489945" cy="1525712"/>
      </dsp:txXfrm>
    </dsp:sp>
    <dsp:sp modelId="{3F90F892-7FAA-6C43-9F1F-14363A74A6AF}">
      <dsp:nvSpPr>
        <dsp:cNvPr id="0" name=""/>
        <dsp:cNvSpPr/>
      </dsp:nvSpPr>
      <dsp:spPr>
        <a:xfrm>
          <a:off x="7539143" y="0"/>
          <a:ext cx="3489945" cy="3814281"/>
        </a:xfrm>
        <a:prstGeom prst="rect">
          <a:avLst/>
        </a:prstGeom>
        <a:solidFill>
          <a:schemeClr val="accent2">
            <a:hueOff val="20086785"/>
            <a:satOff val="-187"/>
            <a:lumOff val="5687"/>
            <a:alphaOff val="0"/>
          </a:schemeClr>
        </a:solidFill>
        <a:ln w="22225" cap="rnd" cmpd="sng" algn="ctr">
          <a:solidFill>
            <a:schemeClr val="accent2">
              <a:hueOff val="20086785"/>
              <a:satOff val="-187"/>
              <a:lumOff val="56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Determine if full array of results converges on an interpretation.</a:t>
          </a:r>
        </a:p>
      </dsp:txBody>
      <dsp:txXfrm>
        <a:off x="7539143" y="1525712"/>
        <a:ext cx="3489945" cy="2288568"/>
      </dsp:txXfrm>
    </dsp:sp>
    <dsp:sp modelId="{3C2098E4-E0E6-0147-AA7F-3ECE7F6057F2}">
      <dsp:nvSpPr>
        <dsp:cNvPr id="0" name=""/>
        <dsp:cNvSpPr/>
      </dsp:nvSpPr>
      <dsp:spPr>
        <a:xfrm>
          <a:off x="7539143" y="0"/>
          <a:ext cx="3489945" cy="1525712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539143" y="0"/>
        <a:ext cx="3489945" cy="1525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19211-AAF0-8641-BBDE-C05E1D07BC6C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A3893-40AD-4949-BE2F-0E28F535C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1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3893-40AD-4949-BE2F-0E28F535C2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5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38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7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8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24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9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9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7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9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43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080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64E9E-455C-D8F1-3DAC-8D43F0D54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Examining brain-body relations in the metabolic domain: holistic versus analytic approaches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D7ECC-F136-C546-A396-4D9D73FFD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95873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dirty="0"/>
              <a:t>J PAUL HAMILTON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DEPARTMENT OF BIOLOGICAL AND MEDICAL PSYCHOLOGY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UNIVERSITY OF BERGEN</a:t>
            </a:r>
          </a:p>
          <a:p>
            <a:pPr>
              <a:lnSpc>
                <a:spcPct val="100000"/>
              </a:lnSpc>
            </a:pPr>
            <a:endParaRPr lang="en-US" sz="1300" dirty="0"/>
          </a:p>
          <a:p>
            <a:pPr algn="r">
              <a:lnSpc>
                <a:spcPct val="100000"/>
              </a:lnSpc>
            </a:pPr>
            <a:r>
              <a:rPr lang="en-US" sz="1300" dirty="0"/>
              <a:t>HBF meeting 6 May 2025</a:t>
            </a: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834E5-3420-0CDF-34B3-158636339A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9016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6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77D13-22E6-4AD6-4BE2-BDFE8FDD3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32" y="551027"/>
            <a:ext cx="7161588" cy="3358538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5E768-6250-51BC-1FEB-F46FCF54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Relation between metabolic variables</a:t>
            </a:r>
          </a:p>
        </p:txBody>
      </p:sp>
    </p:spTree>
    <p:extLst>
      <p:ext uri="{BB962C8B-B14F-4D97-AF65-F5344CB8AC3E}">
        <p14:creationId xmlns:p14="http://schemas.microsoft.com/office/powerpoint/2010/main" val="123302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AC6288F-FE2A-4353-860C-6860269AE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2D133B-4604-4185-977F-37D1C437C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93E885-2B16-4FB3-BC10-338DA6EA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C30DD2-672C-49E8-8762-0D921ED6E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24D63-9C0D-00C8-B749-60702FBF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70" y="1781906"/>
            <a:ext cx="3032061" cy="347809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25C5F8D-6106-45E4-B2A4-E672C20B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1"/>
            <a:ext cx="3695019" cy="5749463"/>
          </a:xfrm>
          <a:prstGeom prst="rect">
            <a:avLst/>
          </a:prstGeom>
          <a:noFill/>
          <a:ln w="19050">
            <a:solidFill>
              <a:srgbClr val="96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D3EA3-F57E-06A3-8818-9D15C2C44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192" y="1758583"/>
            <a:ext cx="3027759" cy="353093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6EC051B-4762-43F2-A6AF-CAA9F7DEC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714" y="638829"/>
            <a:ext cx="3695019" cy="5749463"/>
          </a:xfrm>
          <a:prstGeom prst="rect">
            <a:avLst/>
          </a:prstGeom>
          <a:noFill/>
          <a:ln w="19050">
            <a:solidFill>
              <a:srgbClr val="96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3A5554-2BD9-445F-9CFF-557DD07AF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40" y="638175"/>
            <a:ext cx="3696153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CC291-14B5-DF82-7411-20274FD5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38702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Dependent variable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voxel-based morphometry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provides voxel-wise estimates reflecting Grey matter density and volume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12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arison of the same brain&#10;&#10;Description automatically generated with medium confidence">
            <a:extLst>
              <a:ext uri="{FF2B5EF4-FFF2-40B4-BE49-F238E27FC236}">
                <a16:creationId xmlns:a16="http://schemas.microsoft.com/office/drawing/2014/main" id="{E5FCFB0C-3061-1CC6-E303-2EB84A7C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376" y="541065"/>
            <a:ext cx="3358584" cy="343589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1BACEB-E4D7-340B-D759-F48CE5EF6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1" y="585566"/>
            <a:ext cx="5509282" cy="33468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8173A-91CA-B5F6-5DF4-2ACAD1D0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91566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48C5-85BE-12D8-2800-0152A079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9C85D4-CAED-5C21-9C3D-A6C4FDDC5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1167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953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9185F-0273-7936-61A8-722292AB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5287-BCC4-91D0-5435-D98D8738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procedures part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0198E-E70F-86EF-9A2B-FF1371069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55574"/>
            <a:ext cx="7500924" cy="4302426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Conventional approach to identifying effects of single variables after linearly factoring out influence of other variables. Involves subtracting out covariate effects; assumption dependent.</a:t>
            </a:r>
            <a:endParaRPr lang="en-GB" b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Apo(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variance in VBM accounted for by ApoB:A1 after VBM is </a:t>
            </a:r>
            <a:r>
              <a:rPr lang="en-GB" b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residualized</a:t>
            </a:r>
            <a:r>
              <a:rPr lang="en-GB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against BMI</a:t>
            </a:r>
          </a:p>
          <a:p>
            <a:pPr lvl="1"/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i="1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variance in VBM accounted for by ApoB:A1 after VBM is </a:t>
            </a:r>
            <a:r>
              <a:rPr lang="en-GB" b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residualized</a:t>
            </a:r>
            <a:r>
              <a:rPr lang="en-GB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against BMI</a:t>
            </a:r>
            <a:endParaRPr lang="en-GB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Checks on standard approach. Is there an effect there before covariate subtraction?</a:t>
            </a:r>
            <a:endParaRPr lang="en-GB" b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 </a:t>
            </a:r>
            <a:r>
              <a:rPr lang="en-GB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variance in VBM accounted for by ApoB:A1</a:t>
            </a:r>
          </a:p>
          <a:p>
            <a:pPr lvl="1"/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i="1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variance in VBM accounted for by BMI</a:t>
            </a:r>
          </a:p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what about the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Venn diagram?</a:t>
            </a:r>
            <a:endParaRPr lang="en-GB" b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D1C73-3BC0-25E1-88C5-F434EA33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116" y="2974714"/>
            <a:ext cx="3097161" cy="29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34CF-9B82-3F07-D1ED-16A3C7CE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additional procedures</a:t>
            </a:r>
            <a:br>
              <a:rPr lang="en-US" dirty="0"/>
            </a:br>
            <a:r>
              <a:rPr lang="en-US" dirty="0"/>
              <a:t>nice properties of R</a:t>
            </a:r>
            <a:r>
              <a:rPr lang="en-US" baseline="30000" dirty="0"/>
              <a:t>2</a:t>
            </a:r>
            <a:r>
              <a:rPr lang="en-US" dirty="0"/>
              <a:t>, the coefficient of determination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44895-2D33-A6D2-C0D0-5C5B5D1E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6" y="1983377"/>
            <a:ext cx="2489200" cy="2357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6A1D8-F3B5-DFA1-B135-64541D50C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59" y="4564210"/>
            <a:ext cx="37338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3E659-9673-953F-5A41-ECAD1FB0E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443" y="4564209"/>
            <a:ext cx="4368800" cy="146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B7772-7081-1ED4-9440-64BF40D2E3A0}"/>
              </a:ext>
            </a:extLst>
          </p:cNvPr>
          <p:cNvSpPr txBox="1"/>
          <p:nvPr/>
        </p:nvSpPr>
        <p:spPr>
          <a:xfrm>
            <a:off x="5808098" y="5045996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ym typeface="Wingdings" pitchFamily="2" charset="2"/>
              </a:rPr>
              <a:t></a:t>
            </a:r>
            <a:endParaRPr lang="en-NO" sz="2800" dirty="0"/>
          </a:p>
        </p:txBody>
      </p:sp>
    </p:spTree>
    <p:extLst>
      <p:ext uri="{BB962C8B-B14F-4D97-AF65-F5344CB8AC3E}">
        <p14:creationId xmlns:p14="http://schemas.microsoft.com/office/powerpoint/2010/main" val="4480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63A39-586A-9538-5962-7F64B49B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4D7A-FEC9-B8FC-9114-36C713B7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partitioning of variance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71FF03-25AD-DDFF-141F-4FABF9E3B383}"/>
              </a:ext>
            </a:extLst>
          </p:cNvPr>
          <p:cNvSpPr/>
          <p:nvPr/>
        </p:nvSpPr>
        <p:spPr>
          <a:xfrm>
            <a:off x="8132292" y="1780490"/>
            <a:ext cx="2121528" cy="2121528"/>
          </a:xfrm>
          <a:prstGeom prst="ellipse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</a:rPr>
              <a:t>VBM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7A222F-0DF6-E33B-316F-68867147FF87}"/>
              </a:ext>
            </a:extLst>
          </p:cNvPr>
          <p:cNvSpPr/>
          <p:nvPr/>
        </p:nvSpPr>
        <p:spPr>
          <a:xfrm>
            <a:off x="7432592" y="3051323"/>
            <a:ext cx="2121528" cy="2121528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</a:rPr>
              <a:t>Apo </a:t>
            </a:r>
          </a:p>
          <a:p>
            <a:pPr algn="ctr"/>
            <a:r>
              <a:rPr lang="en-NO" dirty="0">
                <a:solidFill>
                  <a:schemeClr val="tx1"/>
                </a:solidFill>
              </a:rPr>
              <a:t>B:A1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B44BD2-5D11-50BC-65A2-4A325B9E651E}"/>
              </a:ext>
            </a:extLst>
          </p:cNvPr>
          <p:cNvSpPr/>
          <p:nvPr/>
        </p:nvSpPr>
        <p:spPr>
          <a:xfrm>
            <a:off x="8843206" y="3051323"/>
            <a:ext cx="2121528" cy="2121528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</a:rPr>
              <a:t>BMI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74DF0-33D1-6FA0-6F8B-06C31EA5C84D}"/>
              </a:ext>
            </a:extLst>
          </p:cNvPr>
          <p:cNvSpPr txBox="1"/>
          <p:nvPr/>
        </p:nvSpPr>
        <p:spPr>
          <a:xfrm>
            <a:off x="8446041" y="3256206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i="1" dirty="0"/>
              <a:t>p</a:t>
            </a:r>
            <a:r>
              <a:rPr lang="en-NO" sz="1200" i="1" baseline="-25000" dirty="0"/>
              <a:t>Apo</a:t>
            </a:r>
            <a:endParaRPr lang="en-NO" sz="1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059696-9270-2840-FF5C-0B2B9269AB22}"/>
              </a:ext>
            </a:extLst>
          </p:cNvPr>
          <p:cNvSpPr txBox="1"/>
          <p:nvPr/>
        </p:nvSpPr>
        <p:spPr>
          <a:xfrm>
            <a:off x="9504594" y="3256206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i="1" dirty="0">
                <a:solidFill>
                  <a:schemeClr val="bg1"/>
                </a:solidFill>
              </a:rPr>
              <a:t>p</a:t>
            </a:r>
            <a:r>
              <a:rPr lang="en-NO" sz="1200" i="1" baseline="-25000" dirty="0">
                <a:solidFill>
                  <a:schemeClr val="bg1"/>
                </a:solidFill>
              </a:rPr>
              <a:t>BMI</a:t>
            </a:r>
            <a:endParaRPr lang="en-NO" sz="1200" i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6D04A3-C864-244C-E64B-BFEEF7203AFE}"/>
              </a:ext>
            </a:extLst>
          </p:cNvPr>
          <p:cNvSpPr txBox="1"/>
          <p:nvPr/>
        </p:nvSpPr>
        <p:spPr>
          <a:xfrm>
            <a:off x="8895363" y="3495610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i="1" dirty="0">
                <a:solidFill>
                  <a:schemeClr val="bg1"/>
                </a:solidFill>
              </a:rPr>
              <a:t>p</a:t>
            </a:r>
            <a:r>
              <a:rPr lang="en-NO" sz="1200" i="1" baseline="-25000" dirty="0">
                <a:solidFill>
                  <a:schemeClr val="bg1"/>
                </a:solidFill>
              </a:rPr>
              <a:t>ApoBMI</a:t>
            </a:r>
            <a:endParaRPr lang="en-NO" sz="1200" i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A5B58-32DE-14C3-E750-DE3D744EA521}"/>
              </a:ext>
            </a:extLst>
          </p:cNvPr>
          <p:cNvSpPr txBox="1"/>
          <p:nvPr/>
        </p:nvSpPr>
        <p:spPr>
          <a:xfrm>
            <a:off x="6912948" y="6236951"/>
            <a:ext cx="518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=(R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i="1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)−(R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Apo(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BMI(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NO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51DEAE-1BD0-E1EE-E636-B5073801D381}"/>
              </a:ext>
            </a:extLst>
          </p:cNvPr>
          <p:cNvSpPr txBox="1"/>
          <p:nvPr/>
        </p:nvSpPr>
        <p:spPr>
          <a:xfrm>
            <a:off x="6912948" y="5801550"/>
            <a:ext cx="472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i="1" baseline="-250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Apo(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 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BMI(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</a:t>
            </a:r>
            <a:endParaRPr lang="en-NO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AF4833-6558-D75B-2245-97138601E9F4}"/>
              </a:ext>
            </a:extLst>
          </p:cNvPr>
          <p:cNvSpPr txBox="1"/>
          <p:nvPr/>
        </p:nvSpPr>
        <p:spPr>
          <a:xfrm>
            <a:off x="6912948" y="5366149"/>
            <a:ext cx="448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Apo(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 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BMI(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endParaRPr lang="en-NO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5D7FD79-D224-719F-1895-E59D1F11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06" y="2267122"/>
            <a:ext cx="6910397" cy="3634486"/>
          </a:xfrm>
        </p:spPr>
        <p:txBody>
          <a:bodyPr>
            <a:normAutofit/>
          </a:bodyPr>
          <a:lstStyle/>
          <a:p>
            <a:r>
              <a:rPr lang="en-GB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complement to 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Apo(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derived analytically as opposed to standard regression / subtraction</a:t>
            </a:r>
            <a:endParaRPr lang="en-GB" b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i="1" baseline="-250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complement to 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b="0" i="1" u="none" strike="noStrike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i="1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0" i="1" u="none" strike="noStrike" baseline="-25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0" i="1" u="none" strike="noStrike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derived analytically as opposed to standard regression / subtraction</a:t>
            </a:r>
            <a:endParaRPr lang="en-GB" b="0" i="1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b="1" i="1" baseline="-250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ApoBMI</a:t>
            </a:r>
            <a:r>
              <a:rPr lang="en-GB" b="1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index of variance shared between overlap of Apo and BMI and VBM; lost in conventional regression approaches</a:t>
            </a:r>
          </a:p>
          <a:p>
            <a:endParaRPr lang="en-GB" b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052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96176-8199-4C60-86E7-C1F8A903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results: with great analytical power comes…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288C4B0-7D89-70A0-300D-92BE4DAC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475" y="608797"/>
            <a:ext cx="3974965" cy="57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7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B1D-5D24-E72D-A1C9-D01B0824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FD816-C252-B087-F570-B0DB851E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63" y="2601313"/>
            <a:ext cx="11369622" cy="1403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E9379F-E748-029A-D8DF-54E6EA05C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62" y="4343961"/>
            <a:ext cx="11354695" cy="10852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36CFF7-DF17-32F0-1AD4-ECCCA93377F6}"/>
              </a:ext>
            </a:extLst>
          </p:cNvPr>
          <p:cNvSpPr/>
          <p:nvPr/>
        </p:nvSpPr>
        <p:spPr>
          <a:xfrm>
            <a:off x="3715473" y="5004466"/>
            <a:ext cx="625033" cy="250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2F1368-73FD-5630-91BF-A76DE08E95AC}"/>
              </a:ext>
            </a:extLst>
          </p:cNvPr>
          <p:cNvSpPr/>
          <p:nvPr/>
        </p:nvSpPr>
        <p:spPr>
          <a:xfrm>
            <a:off x="2640958" y="5006567"/>
            <a:ext cx="625033" cy="250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FEC5E4-EFC7-12F7-5C9E-565CE1658FC3}"/>
              </a:ext>
            </a:extLst>
          </p:cNvPr>
          <p:cNvSpPr/>
          <p:nvPr/>
        </p:nvSpPr>
        <p:spPr>
          <a:xfrm>
            <a:off x="1501818" y="5004466"/>
            <a:ext cx="625033" cy="250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9013DF-4F97-28A3-B016-285B4A3A0E6E}"/>
              </a:ext>
            </a:extLst>
          </p:cNvPr>
          <p:cNvSpPr/>
          <p:nvPr/>
        </p:nvSpPr>
        <p:spPr>
          <a:xfrm>
            <a:off x="4840146" y="4994819"/>
            <a:ext cx="625033" cy="250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4EC9CA-F75A-3E3E-2C88-CDF637804C24}"/>
              </a:ext>
            </a:extLst>
          </p:cNvPr>
          <p:cNvSpPr/>
          <p:nvPr/>
        </p:nvSpPr>
        <p:spPr>
          <a:xfrm>
            <a:off x="5951312" y="4994820"/>
            <a:ext cx="625033" cy="250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A8FFA-EFD4-62B3-3B6C-DF3981324E4A}"/>
              </a:ext>
            </a:extLst>
          </p:cNvPr>
          <p:cNvSpPr/>
          <p:nvPr/>
        </p:nvSpPr>
        <p:spPr>
          <a:xfrm>
            <a:off x="7075988" y="4996746"/>
            <a:ext cx="625033" cy="250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8444EB-81E6-D6E3-A08D-AA36D4F6BBC6}"/>
              </a:ext>
            </a:extLst>
          </p:cNvPr>
          <p:cNvSpPr/>
          <p:nvPr/>
        </p:nvSpPr>
        <p:spPr>
          <a:xfrm>
            <a:off x="8164011" y="4985169"/>
            <a:ext cx="625033" cy="250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61FC6A-065F-6A57-810B-82F0B1371B7A}"/>
              </a:ext>
            </a:extLst>
          </p:cNvPr>
          <p:cNvSpPr/>
          <p:nvPr/>
        </p:nvSpPr>
        <p:spPr>
          <a:xfrm>
            <a:off x="3492500" y="2514039"/>
            <a:ext cx="2235200" cy="30231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20644-88D4-1673-9586-A55B0EC1F117}"/>
              </a:ext>
            </a:extLst>
          </p:cNvPr>
          <p:cNvSpPr txBox="1"/>
          <p:nvPr/>
        </p:nvSpPr>
        <p:spPr>
          <a:xfrm>
            <a:off x="3983678" y="5624474"/>
            <a:ext cx="1252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rgbClr val="00B0F0"/>
                </a:solidFill>
              </a:rPr>
              <a:t>STANDARD</a:t>
            </a:r>
          </a:p>
          <a:p>
            <a:pPr algn="ctr"/>
            <a:r>
              <a:rPr lang="en-NO" dirty="0">
                <a:solidFill>
                  <a:srgbClr val="00B0F0"/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4289132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B2A0-53DB-B382-E0F7-FBFAD04B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potentially worth further consideration?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close up of a brain&#10;&#10;Description automatically generated">
            <a:extLst>
              <a:ext uri="{FF2B5EF4-FFF2-40B4-BE49-F238E27FC236}">
                <a16:creationId xmlns:a16="http://schemas.microsoft.com/office/drawing/2014/main" id="{C791DA2A-3828-50EF-9FB8-D8F1E2DC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22" r="24755"/>
          <a:stretch/>
        </p:blipFill>
        <p:spPr>
          <a:xfrm>
            <a:off x="635457" y="3597732"/>
            <a:ext cx="10916463" cy="198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Two white strings one below is tangled while the one above is curved">
            <a:extLst>
              <a:ext uri="{FF2B5EF4-FFF2-40B4-BE49-F238E27FC236}">
                <a16:creationId xmlns:a16="http://schemas.microsoft.com/office/drawing/2014/main" id="{153D9841-148B-79BD-3900-7FF01403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9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2FADC-F3FD-3864-E4C8-0579DE24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Metabolic status and its complicated history in psychiatry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333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A68FB-E458-1125-1EF2-57ACE5DD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expanding the approach—adding inflammation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607F7-E596-6C7C-C313-331F3199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830271"/>
            <a:ext cx="5433917" cy="5338820"/>
          </a:xfrm>
          <a:prstGeom prst="rect">
            <a:avLst/>
          </a:prstGeom>
          <a:noFill/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FACB75AF-26E0-3117-2A4B-FBA49A4DD18F}"/>
              </a:ext>
            </a:extLst>
          </p:cNvPr>
          <p:cNvSpPr txBox="1"/>
          <p:nvPr/>
        </p:nvSpPr>
        <p:spPr>
          <a:xfrm>
            <a:off x="7489133" y="6262499"/>
            <a:ext cx="272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Penninx</a:t>
            </a:r>
            <a:r>
              <a:rPr lang="en-US" dirty="0"/>
              <a:t> et al., Lancet, 2025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6B34E09-AF75-CC3D-846A-68721FA5D44C}"/>
              </a:ext>
            </a:extLst>
          </p:cNvPr>
          <p:cNvSpPr/>
          <p:nvPr/>
        </p:nvSpPr>
        <p:spPr>
          <a:xfrm rot="5400000">
            <a:off x="5867942" y="3189644"/>
            <a:ext cx="3176737" cy="2968978"/>
          </a:xfrm>
          <a:prstGeom prst="hexagon">
            <a:avLst/>
          </a:prstGeom>
          <a:solidFill>
            <a:srgbClr val="7030A0">
              <a:alpha val="26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379399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3538-AE04-766A-FF3A-B176FCF0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NO" dirty="0"/>
              <a:t>Relations in the three variable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8CBB8-0722-3B55-2016-7AFCA8CE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268" y="1959011"/>
            <a:ext cx="4902278" cy="20777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7E915-E0F1-E4C4-7FC9-B29EC2CB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07" y="4193770"/>
            <a:ext cx="4902279" cy="230585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B4E500-FECA-6520-AC2C-BB0A60A0F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85" y="4193770"/>
            <a:ext cx="4902279" cy="230585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8348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8A64-AE7B-5C40-6F1C-89F6EF50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NO" dirty="0"/>
              <a:t>bigger system of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063C3-3234-118D-C2BE-14835FB1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1789276"/>
            <a:ext cx="4597400" cy="191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F23D7-F4B0-155A-2E0B-099084DC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662" y="4237504"/>
            <a:ext cx="7590676" cy="1918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392DA-32BF-A8EB-CF14-5F173DB3992A}"/>
              </a:ext>
            </a:extLst>
          </p:cNvPr>
          <p:cNvSpPr txBox="1"/>
          <p:nvPr/>
        </p:nvSpPr>
        <p:spPr>
          <a:xfrm rot="5400000">
            <a:off x="5828138" y="3710950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ym typeface="Wingdings" pitchFamily="2" charset="2"/>
              </a:rPr>
              <a:t></a:t>
            </a:r>
            <a:endParaRPr lang="en-NO" sz="2800" dirty="0"/>
          </a:p>
        </p:txBody>
      </p:sp>
    </p:spTree>
    <p:extLst>
      <p:ext uri="{BB962C8B-B14F-4D97-AF65-F5344CB8AC3E}">
        <p14:creationId xmlns:p14="http://schemas.microsoft.com/office/powerpoint/2010/main" val="2525569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pic>
        <p:nvPicPr>
          <p:cNvPr id="6" name="Picture 5" descr="A close-up of a brain&#10;&#10;AI-generated content may be incorrect.">
            <a:extLst>
              <a:ext uri="{FF2B5EF4-FFF2-40B4-BE49-F238E27FC236}">
                <a16:creationId xmlns:a16="http://schemas.microsoft.com/office/drawing/2014/main" id="{523F5EA5-8D8C-07CF-2A30-37FB39D3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25" b="5282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BF85E-373E-3935-D586-5D0DA3EE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800" dirty="0">
                <a:solidFill>
                  <a:srgbClr val="FF0000"/>
                </a:solidFill>
              </a:rPr>
              <a:t>larger array of results</a:t>
            </a:r>
          </a:p>
        </p:txBody>
      </p:sp>
    </p:spTree>
    <p:extLst>
      <p:ext uri="{BB962C8B-B14F-4D97-AF65-F5344CB8AC3E}">
        <p14:creationId xmlns:p14="http://schemas.microsoft.com/office/powerpoint/2010/main" val="1759438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476-CC41-DCC8-AAD7-720F8FDE2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2A66-277D-B68C-51C8-792FBB114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reduction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CAB10D-A5E7-370C-1EA1-0206F448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27" y="2392326"/>
            <a:ext cx="7933196" cy="768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9768B1-17EC-AB69-88AB-02AE26C5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27" y="2141804"/>
            <a:ext cx="7933197" cy="2505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74FEFF3-63E9-3317-42F5-1DA90E02E751}"/>
              </a:ext>
            </a:extLst>
          </p:cNvPr>
          <p:cNvSpPr/>
          <p:nvPr/>
        </p:nvSpPr>
        <p:spPr>
          <a:xfrm>
            <a:off x="2775005" y="288349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E35361-47C8-49C8-08EE-ED5CAEE032C8}"/>
              </a:ext>
            </a:extLst>
          </p:cNvPr>
          <p:cNvSpPr/>
          <p:nvPr/>
        </p:nvSpPr>
        <p:spPr>
          <a:xfrm>
            <a:off x="3579412" y="288349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AB23F9-B428-107F-8DBC-538E94C1466D}"/>
              </a:ext>
            </a:extLst>
          </p:cNvPr>
          <p:cNvSpPr/>
          <p:nvPr/>
        </p:nvSpPr>
        <p:spPr>
          <a:xfrm>
            <a:off x="4357315" y="288349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9BC4D2-471C-22C6-3A62-037BA6D62D2F}"/>
              </a:ext>
            </a:extLst>
          </p:cNvPr>
          <p:cNvSpPr/>
          <p:nvPr/>
        </p:nvSpPr>
        <p:spPr>
          <a:xfrm>
            <a:off x="5175303" y="288349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89EC4-B73B-D462-4172-A665562D914A}"/>
              </a:ext>
            </a:extLst>
          </p:cNvPr>
          <p:cNvSpPr/>
          <p:nvPr/>
        </p:nvSpPr>
        <p:spPr>
          <a:xfrm>
            <a:off x="5979710" y="288349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CA1B48-0032-F441-124F-5B77896FB3DA}"/>
              </a:ext>
            </a:extLst>
          </p:cNvPr>
          <p:cNvSpPr/>
          <p:nvPr/>
        </p:nvSpPr>
        <p:spPr>
          <a:xfrm>
            <a:off x="6757613" y="288349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097761-7B86-A0E0-38DD-F615E9E31B8C}"/>
              </a:ext>
            </a:extLst>
          </p:cNvPr>
          <p:cNvSpPr/>
          <p:nvPr/>
        </p:nvSpPr>
        <p:spPr>
          <a:xfrm>
            <a:off x="7540043" y="288349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86A069-F5D8-5F3D-424D-94FE327AAB9D}"/>
              </a:ext>
            </a:extLst>
          </p:cNvPr>
          <p:cNvSpPr/>
          <p:nvPr/>
        </p:nvSpPr>
        <p:spPr>
          <a:xfrm>
            <a:off x="8358031" y="288349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3689ED-0E0A-5B36-4B9A-00CA74D2691A}"/>
              </a:ext>
            </a:extLst>
          </p:cNvPr>
          <p:cNvSpPr/>
          <p:nvPr/>
        </p:nvSpPr>
        <p:spPr>
          <a:xfrm>
            <a:off x="9162438" y="288349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1CFF72-1DDB-0F13-A1EC-BC92D4FFE9BA}"/>
              </a:ext>
            </a:extLst>
          </p:cNvPr>
          <p:cNvSpPr/>
          <p:nvPr/>
        </p:nvSpPr>
        <p:spPr>
          <a:xfrm>
            <a:off x="9940341" y="288349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FBA84BD-ED4E-1C94-6E3A-B5D815E23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118" y="3591243"/>
            <a:ext cx="7148214" cy="7682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E06C0E-66C7-502A-E49E-C235F78C9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18" y="3333750"/>
            <a:ext cx="7148214" cy="25052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569A43D-FBF2-CEC7-9899-138AFB12D20A}"/>
              </a:ext>
            </a:extLst>
          </p:cNvPr>
          <p:cNvSpPr/>
          <p:nvPr/>
        </p:nvSpPr>
        <p:spPr>
          <a:xfrm>
            <a:off x="3178658" y="406318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908FB7-EED4-DD32-6401-913DE13BC4C3}"/>
              </a:ext>
            </a:extLst>
          </p:cNvPr>
          <p:cNvSpPr/>
          <p:nvPr/>
        </p:nvSpPr>
        <p:spPr>
          <a:xfrm>
            <a:off x="3956561" y="406318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172A03-6026-BF48-93DE-18A81F2CAE9B}"/>
              </a:ext>
            </a:extLst>
          </p:cNvPr>
          <p:cNvSpPr/>
          <p:nvPr/>
        </p:nvSpPr>
        <p:spPr>
          <a:xfrm>
            <a:off x="4774549" y="406318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216555-F69A-9EDF-2B62-F399D988A404}"/>
              </a:ext>
            </a:extLst>
          </p:cNvPr>
          <p:cNvSpPr/>
          <p:nvPr/>
        </p:nvSpPr>
        <p:spPr>
          <a:xfrm>
            <a:off x="5578956" y="406318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D2D5A8-447E-808E-B82C-4CC6A71CCE10}"/>
              </a:ext>
            </a:extLst>
          </p:cNvPr>
          <p:cNvSpPr/>
          <p:nvPr/>
        </p:nvSpPr>
        <p:spPr>
          <a:xfrm>
            <a:off x="6356859" y="406318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08845A-4D6F-31E2-4B3A-293114AB7AA4}"/>
              </a:ext>
            </a:extLst>
          </p:cNvPr>
          <p:cNvSpPr/>
          <p:nvPr/>
        </p:nvSpPr>
        <p:spPr>
          <a:xfrm>
            <a:off x="7139289" y="406318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AF6DE6-B956-13E9-93BA-57ED1E643C8D}"/>
              </a:ext>
            </a:extLst>
          </p:cNvPr>
          <p:cNvSpPr/>
          <p:nvPr/>
        </p:nvSpPr>
        <p:spPr>
          <a:xfrm>
            <a:off x="7957277" y="406318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849C49-FC0B-22E3-0C5E-C5B0D3159D71}"/>
              </a:ext>
            </a:extLst>
          </p:cNvPr>
          <p:cNvSpPr/>
          <p:nvPr/>
        </p:nvSpPr>
        <p:spPr>
          <a:xfrm>
            <a:off x="8761684" y="406318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F1A449-F407-0A65-42F3-0C977381BA96}"/>
              </a:ext>
            </a:extLst>
          </p:cNvPr>
          <p:cNvSpPr/>
          <p:nvPr/>
        </p:nvSpPr>
        <p:spPr>
          <a:xfrm>
            <a:off x="9539587" y="4063182"/>
            <a:ext cx="214686" cy="193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EADA2C-50FF-85D3-A5C5-D673A527F351}"/>
              </a:ext>
            </a:extLst>
          </p:cNvPr>
          <p:cNvSpPr/>
          <p:nvPr/>
        </p:nvSpPr>
        <p:spPr>
          <a:xfrm>
            <a:off x="3965279" y="2399298"/>
            <a:ext cx="775207" cy="7682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0F14745-ADC1-9384-2702-86F25376013E}"/>
              </a:ext>
            </a:extLst>
          </p:cNvPr>
          <p:cNvSpPr/>
          <p:nvPr/>
        </p:nvSpPr>
        <p:spPr>
          <a:xfrm>
            <a:off x="8347576" y="3598214"/>
            <a:ext cx="775207" cy="7682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2966C3E-7C9E-CE6E-CF2B-21F0C3E44C79}"/>
              </a:ext>
            </a:extLst>
          </p:cNvPr>
          <p:cNvSpPr/>
          <p:nvPr/>
        </p:nvSpPr>
        <p:spPr>
          <a:xfrm>
            <a:off x="9530728" y="2385355"/>
            <a:ext cx="775207" cy="7682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AE6887-7F09-B30F-8F02-273E4F1F6FFD}"/>
              </a:ext>
            </a:extLst>
          </p:cNvPr>
          <p:cNvSpPr/>
          <p:nvPr/>
        </p:nvSpPr>
        <p:spPr>
          <a:xfrm>
            <a:off x="2786719" y="3598214"/>
            <a:ext cx="775207" cy="7682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344F67-5D4D-9FEF-0C55-0EEE62CECC93}"/>
              </a:ext>
            </a:extLst>
          </p:cNvPr>
          <p:cNvSpPr/>
          <p:nvPr/>
        </p:nvSpPr>
        <p:spPr>
          <a:xfrm>
            <a:off x="5959569" y="3591243"/>
            <a:ext cx="775207" cy="7682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04250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F9F5F-3F87-EF64-9EE0-19393D4E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NO">
                <a:solidFill>
                  <a:srgbClr val="FFFE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D9CD8-2F2E-4069-F617-8A8589765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NO" dirty="0"/>
              <a:t>Body states are likey to relate to brain states in ways that are important in psychopathology.</a:t>
            </a:r>
          </a:p>
          <a:p>
            <a:r>
              <a:rPr lang="en-NO" dirty="0"/>
              <a:t>Definitions and operationalizations ≠ constructs; instead, definitions and operationalizations </a:t>
            </a:r>
            <a:r>
              <a:rPr lang="en-NO" dirty="0">
                <a:sym typeface="Wingdings" pitchFamily="2" charset="2"/>
              </a:rPr>
              <a:t> </a:t>
            </a:r>
            <a:r>
              <a:rPr lang="en-NO" dirty="0"/>
              <a:t>constructs.</a:t>
            </a:r>
          </a:p>
          <a:p>
            <a:r>
              <a:rPr lang="en-NO" dirty="0"/>
              <a:t>An expansive, more holistic approach to analysis can identify both opportunities and pitfalls (but to the detriment of elegance).</a:t>
            </a:r>
          </a:p>
          <a:p>
            <a:r>
              <a:rPr lang="en-NO" dirty="0"/>
              <a:t>Current results support looking further at: 1) striatal volume in the overlapping space of bodily changes and dyslipidepia, and 2) hippocampal volume in the overlapping space of inflammation and bodily changes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17538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33C47-5F0F-D027-1C93-9967ABA7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people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55811-903B-1A2B-4CE6-45BFFCACD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r>
              <a:rPr lang="en-US" sz="2400" dirty="0"/>
              <a:t>Lars </a:t>
            </a:r>
            <a:r>
              <a:rPr lang="en-US" sz="2400" dirty="0" err="1"/>
              <a:t>Östman</a:t>
            </a:r>
            <a:r>
              <a:rPr lang="en-US" sz="2400" dirty="0"/>
              <a:t>: Linköping University</a:t>
            </a:r>
          </a:p>
          <a:p>
            <a:r>
              <a:rPr lang="en-US" sz="2400" dirty="0"/>
              <a:t>Robin </a:t>
            </a:r>
            <a:r>
              <a:rPr lang="en-US" sz="2400" dirty="0" err="1"/>
              <a:t>Kämpe</a:t>
            </a:r>
            <a:r>
              <a:rPr lang="en-US" sz="2400" dirty="0"/>
              <a:t>: Linköping University</a:t>
            </a:r>
          </a:p>
          <a:p>
            <a:r>
              <a:rPr lang="en-US" sz="2400" dirty="0" err="1"/>
              <a:t>Gäng</a:t>
            </a:r>
            <a:r>
              <a:rPr lang="en-US" sz="2400" dirty="0"/>
              <a:t> Chen: National Institutes of Health</a:t>
            </a:r>
          </a:p>
        </p:txBody>
      </p:sp>
    </p:spTree>
    <p:extLst>
      <p:ext uri="{BB962C8B-B14F-4D97-AF65-F5344CB8AC3E}">
        <p14:creationId xmlns:p14="http://schemas.microsoft.com/office/powerpoint/2010/main" val="2042832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D2E5-C0A1-5A2F-0E9B-749EB2B9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90" y="2647914"/>
            <a:ext cx="3469813" cy="1188720"/>
          </a:xfrm>
        </p:spPr>
        <p:txBody>
          <a:bodyPr>
            <a:noAutofit/>
          </a:bodyPr>
          <a:lstStyle/>
          <a:p>
            <a:r>
              <a:rPr lang="en-NO" sz="4800" dirty="0">
                <a:solidFill>
                  <a:srgbClr val="FF0000"/>
                </a:solidFill>
              </a:rPr>
              <a:t>happy </a:t>
            </a:r>
            <a:br>
              <a:rPr lang="en-NO" sz="4800" dirty="0">
                <a:solidFill>
                  <a:srgbClr val="FF0000"/>
                </a:solidFill>
              </a:rPr>
            </a:br>
            <a:r>
              <a:rPr lang="en-NO" sz="4800" dirty="0">
                <a:solidFill>
                  <a:srgbClr val="FF0000"/>
                </a:solidFill>
              </a:rPr>
              <a:t>holiday!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BB728-4572-D7BC-7EF0-6EA0BB0D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006" y="96428"/>
            <a:ext cx="6783691" cy="649502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8782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15D54-311F-6CB9-12A9-28E37BE00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on the one hand…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528F5-AB66-1F67-C9DA-2AFBBB6F8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Major depression is twice as prevalent in persons with than those without diabetes (Ducat et al., JAMA, 2014)</a:t>
            </a:r>
          </a:p>
          <a:p>
            <a:r>
              <a:rPr lang="en-US" dirty="0">
                <a:solidFill>
                  <a:srgbClr val="FFFFFF"/>
                </a:solidFill>
              </a:rPr>
              <a:t>Insulin resistance—an index of metabolic disturbance—increases with (retrospectively assessed) childhood trauma (</a:t>
            </a:r>
            <a:r>
              <a:rPr lang="en-US" dirty="0" err="1">
                <a:solidFill>
                  <a:srgbClr val="FFFFFF"/>
                </a:solidFill>
              </a:rPr>
              <a:t>Nasca</a:t>
            </a:r>
            <a:r>
              <a:rPr lang="en-US" dirty="0">
                <a:solidFill>
                  <a:srgbClr val="FFFFFF"/>
                </a:solidFill>
              </a:rPr>
              <a:t> et al, Exp Neurol, 2019)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63EC8-D422-1C50-3D91-76137D766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994217"/>
            <a:ext cx="6831503" cy="28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82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B05A4-157F-403C-939A-ED1B6A0A0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73626-F196-36D0-2A04-634FE7D0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 the other…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CCE107-A70B-4916-9A0B-751C70B9B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925BC7-7CC5-4A0C-9B3D-8829EBF2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4244340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A8571-4A3C-EF7B-E1AB-272D8C76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743" y="1507415"/>
            <a:ext cx="4819091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r>
              <a:rPr lang="en-US" sz="2000" dirty="0"/>
              <a:t>Metabolic variables like BMI are often factored out in biological investigations of mental illness.</a:t>
            </a:r>
          </a:p>
          <a:p>
            <a:r>
              <a:rPr lang="en-US" sz="2000" dirty="0"/>
              <a:t>DSM differentiates between mental illnesses with known medical comorbidities – such as diabetes – versus those without.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7D916-28C7-4965-BA3C-287FB857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3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3D9B4-6ED5-4B63-C528-CD5D75A12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7" y="1005839"/>
            <a:ext cx="7565927" cy="508808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E6F2A-45AE-52FD-8866-CD5E63D5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recent approaches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B75AF-26E0-3117-2A4B-FBA49A4DD18F}"/>
              </a:ext>
            </a:extLst>
          </p:cNvPr>
          <p:cNvSpPr txBox="1"/>
          <p:nvPr/>
        </p:nvSpPr>
        <p:spPr>
          <a:xfrm>
            <a:off x="446534" y="6390565"/>
            <a:ext cx="264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 et al., Biol Psych, 2020</a:t>
            </a:r>
          </a:p>
        </p:txBody>
      </p:sp>
    </p:spTree>
    <p:extLst>
      <p:ext uri="{BB962C8B-B14F-4D97-AF65-F5344CB8AC3E}">
        <p14:creationId xmlns:p14="http://schemas.microsoft.com/office/powerpoint/2010/main" val="226311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8AF0C-AB2F-D3CF-30A6-7D4038F8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questions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A3F4-E403-7F72-77FC-37B6E4F85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Question</a:t>
            </a:r>
          </a:p>
          <a:p>
            <a:pPr lvl="1"/>
            <a:r>
              <a:rPr lang="en-US" dirty="0"/>
              <a:t>What are the neural-level implications of metabolic disturbance?</a:t>
            </a:r>
          </a:p>
          <a:p>
            <a:r>
              <a:rPr lang="en-US" dirty="0"/>
              <a:t>Challenge </a:t>
            </a:r>
          </a:p>
          <a:p>
            <a:pPr lvl="1"/>
            <a:r>
              <a:rPr lang="en-US" dirty="0"/>
              <a:t>Like many medical categories, metabolic disturbance is fuzzy and multifaceted; e.g., there are five criteria for metabolic syndrome:</a:t>
            </a:r>
          </a:p>
          <a:p>
            <a:pPr marL="936900" lvl="2" indent="-342900">
              <a:buFont typeface="+mj-lt"/>
              <a:buAutoNum type="arabicPeriod"/>
            </a:pPr>
            <a:r>
              <a:rPr lang="en-US" dirty="0"/>
              <a:t>abdominal obesity</a:t>
            </a:r>
          </a:p>
          <a:p>
            <a:pPr marL="936900" lvl="2" indent="-342900">
              <a:buFont typeface="+mj-lt"/>
              <a:buAutoNum type="arabicPeriod"/>
            </a:pPr>
            <a:r>
              <a:rPr lang="en-US" dirty="0"/>
              <a:t>high blood pressure</a:t>
            </a:r>
          </a:p>
          <a:p>
            <a:pPr marL="936900" lvl="2" indent="-342900">
              <a:buFont typeface="+mj-lt"/>
              <a:buAutoNum type="arabicPeriod"/>
            </a:pPr>
            <a:r>
              <a:rPr lang="en-US" dirty="0"/>
              <a:t>impaired fasting glucose</a:t>
            </a:r>
          </a:p>
          <a:p>
            <a:pPr marL="936900" lvl="2" indent="-342900">
              <a:buFont typeface="+mj-lt"/>
              <a:buAutoNum type="arabicPeriod"/>
            </a:pPr>
            <a:r>
              <a:rPr lang="en-US" dirty="0"/>
              <a:t>high triglyceride levels</a:t>
            </a:r>
          </a:p>
          <a:p>
            <a:pPr marL="936900" lvl="2" indent="-342900">
              <a:buFont typeface="+mj-lt"/>
              <a:buAutoNum type="arabicPeriod"/>
            </a:pPr>
            <a:r>
              <a:rPr lang="en-US" dirty="0"/>
              <a:t>low HDL cholesterol levels</a:t>
            </a:r>
          </a:p>
        </p:txBody>
      </p:sp>
    </p:spTree>
    <p:extLst>
      <p:ext uri="{BB962C8B-B14F-4D97-AF65-F5344CB8AC3E}">
        <p14:creationId xmlns:p14="http://schemas.microsoft.com/office/powerpoint/2010/main" val="402275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" name="Picture 47" descr="Brain made out of yellow balls">
            <a:extLst>
              <a:ext uri="{FF2B5EF4-FFF2-40B4-BE49-F238E27FC236}">
                <a16:creationId xmlns:a16="http://schemas.microsoft.com/office/drawing/2014/main" id="{5B697219-DFAE-00EF-2DAC-E1645881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77" b="1726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AB28-3BA1-030E-0F5B-BD02F125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current approach—association between metabolic-status variables and brain-structure volume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289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D6A5E-2343-6149-3D45-52598E01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NO">
                <a:solidFill>
                  <a:schemeClr val="tx1">
                    <a:lumMod val="85000"/>
                    <a:lumOff val="15000"/>
                  </a:schemeClr>
                </a:solidFill>
              </a:rPr>
              <a:t>Study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84CDAA-8CDB-19D9-8666-114496F78F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070517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628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CE32-2FC7-368C-389B-525CB8FF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0690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predictor variables: two indices of metabolic status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6F5334-14B4-BF9F-8B75-8E49CF197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825703"/>
              </p:ext>
            </p:extLst>
          </p:nvPr>
        </p:nvGraphicFramePr>
        <p:xfrm>
          <a:off x="1771650" y="1619409"/>
          <a:ext cx="7529513" cy="4995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FC0CAB1-E1A6-971B-E428-0BDADFD80E1F}"/>
              </a:ext>
            </a:extLst>
          </p:cNvPr>
          <p:cNvGrpSpPr/>
          <p:nvPr/>
        </p:nvGrpSpPr>
        <p:grpSpPr>
          <a:xfrm>
            <a:off x="2455661" y="5021860"/>
            <a:ext cx="2915156" cy="648860"/>
            <a:chOff x="4612139" y="3412552"/>
            <a:chExt cx="2915156" cy="6488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3FC740-8EF7-1AAA-B59A-4BF6116B52E6}"/>
                </a:ext>
              </a:extLst>
            </p:cNvPr>
            <p:cNvSpPr/>
            <p:nvPr/>
          </p:nvSpPr>
          <p:spPr>
            <a:xfrm>
              <a:off x="4612139" y="3412552"/>
              <a:ext cx="2915156" cy="64886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2DFB83-B36E-9932-BB5D-0B07247A266D}"/>
                </a:ext>
              </a:extLst>
            </p:cNvPr>
            <p:cNvSpPr txBox="1"/>
            <p:nvPr/>
          </p:nvSpPr>
          <p:spPr>
            <a:xfrm>
              <a:off x="4612139" y="3412552"/>
              <a:ext cx="2915156" cy="648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mass / height</a:t>
              </a:r>
              <a:r>
                <a:rPr lang="en-US" sz="1600" kern="1200" baseline="30000" dirty="0"/>
                <a:t>2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37971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223C2C"/>
      </a:dk2>
      <a:lt2>
        <a:srgbClr val="E2E4E8"/>
      </a:lt2>
      <a:accent1>
        <a:srgbClr val="B29E7C"/>
      </a:accent1>
      <a:accent2>
        <a:srgbClr val="BA8C7F"/>
      </a:accent2>
      <a:accent3>
        <a:srgbClr val="C4929C"/>
      </a:accent3>
      <a:accent4>
        <a:srgbClr val="BA7FA3"/>
      </a:accent4>
      <a:accent5>
        <a:srgbClr val="C392C4"/>
      </a:accent5>
      <a:accent6>
        <a:srgbClr val="9F7FBA"/>
      </a:accent6>
      <a:hlink>
        <a:srgbClr val="6982AE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9027</TotalTime>
  <Words>726</Words>
  <Application>Microsoft Macintosh PowerPoint</Application>
  <PresentationFormat>Widescreen</PresentationFormat>
  <Paragraphs>96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Gill Sans MT</vt:lpstr>
      <vt:lpstr>Tw Cen MT</vt:lpstr>
      <vt:lpstr>Wingdings</vt:lpstr>
      <vt:lpstr>Wingdings 2</vt:lpstr>
      <vt:lpstr>DividendVTI</vt:lpstr>
      <vt:lpstr>Examining brain-body relations in the metabolic domain: holistic versus analytic approaches</vt:lpstr>
      <vt:lpstr>Metabolic status and its complicated history in psychiatry</vt:lpstr>
      <vt:lpstr>on the one hand…</vt:lpstr>
      <vt:lpstr>on the other…</vt:lpstr>
      <vt:lpstr>recent approaches</vt:lpstr>
      <vt:lpstr>current questions and challenges</vt:lpstr>
      <vt:lpstr>current approach—association between metabolic-status variables and brain-structure volume</vt:lpstr>
      <vt:lpstr>Study basics</vt:lpstr>
      <vt:lpstr>predictor variables: two indices of metabolic status</vt:lpstr>
      <vt:lpstr>Relation between metabolic variables</vt:lpstr>
      <vt:lpstr>Dependent variable  voxel-based morphometry  provides voxel-wise estimates reflecting Grey matter density and volume </vt:lpstr>
      <vt:lpstr>analysis</vt:lpstr>
      <vt:lpstr>analysis</vt:lpstr>
      <vt:lpstr>statistical procedures part one</vt:lpstr>
      <vt:lpstr>additional procedures nice properties of R2, the coefficient of determination</vt:lpstr>
      <vt:lpstr>novel partitioning of variance</vt:lpstr>
      <vt:lpstr>results: with great analytical power comes…</vt:lpstr>
      <vt:lpstr>results reduction</vt:lpstr>
      <vt:lpstr>potentially worth further consideration?</vt:lpstr>
      <vt:lpstr>expanding the approach—adding inflammation</vt:lpstr>
      <vt:lpstr>Relations in the three variable system</vt:lpstr>
      <vt:lpstr>bigger system of equations</vt:lpstr>
      <vt:lpstr>larger array of results</vt:lpstr>
      <vt:lpstr>results reduction</vt:lpstr>
      <vt:lpstr>summary</vt:lpstr>
      <vt:lpstr>people</vt:lpstr>
      <vt:lpstr>happy  holiday!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Hamilton</dc:creator>
  <cp:lastModifiedBy>Paul Hamilton</cp:lastModifiedBy>
  <cp:revision>32</cp:revision>
  <dcterms:created xsi:type="dcterms:W3CDTF">2024-10-14T12:01:53Z</dcterms:created>
  <dcterms:modified xsi:type="dcterms:W3CDTF">2025-05-06T15:49:43Z</dcterms:modified>
</cp:coreProperties>
</file>